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83" r:id="rId5"/>
    <p:sldMasterId id="2147483684" r:id="rId6"/>
    <p:sldMasterId id="2147483685" r:id="rId7"/>
    <p:sldMasterId id="2147483686" r:id="rId8"/>
  </p:sldMasterIdLst>
  <p:notesMasterIdLst>
    <p:notesMasterId r:id="rId9"/>
  </p:notesMasterIdLst>
  <p:sldIdLst>
    <p:sldId id="256" r:id="rId10"/>
    <p:sldId id="257" r:id="rId11"/>
    <p:sldId id="258" r:id="rId12"/>
    <p:sldId id="259" r:id="rId13"/>
    <p:sldId id="260" r:id="rId14"/>
    <p:sldId id="261" r:id="rId15"/>
    <p:sldId id="262" r:id="rId16"/>
    <p:sldId id="263" r:id="rId17"/>
    <p:sldId id="264" r:id="rId18"/>
    <p:sldId id="265" r:id="rId19"/>
    <p:sldId id="266" r:id="rId20"/>
    <p:sldId id="267" r:id="rId21"/>
    <p:sldId id="268" r:id="rId22"/>
    <p:sldId id="269" r:id="rId23"/>
    <p:sldId id="270" r:id="rId24"/>
    <p:sldId id="271" r:id="rId25"/>
    <p:sldId id="272" r:id="rId26"/>
    <p:sldId id="273" r:id="rId27"/>
    <p:sldId id="274" r:id="rId28"/>
    <p:sldId id="275" r:id="rId29"/>
    <p:sldId id="276" r:id="rId30"/>
    <p:sldId id="277" r:id="rId31"/>
    <p:sldId id="278" r:id="rId32"/>
    <p:sldId id="279" r:id="rId33"/>
    <p:sldId id="280" r:id="rId34"/>
    <p:sldId id="281" r:id="rId35"/>
    <p:sldId id="282" r:id="rId36"/>
    <p:sldId id="283" r:id="rId37"/>
    <p:sldId id="284" r:id="rId38"/>
    <p:sldId id="285" r:id="rId39"/>
    <p:sldId id="286" r:id="rId40"/>
    <p:sldId id="287" r:id="rId41"/>
    <p:sldId id="288" r:id="rId42"/>
    <p:sldId id="289" r:id="rId43"/>
    <p:sldId id="290" r:id="rId44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393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AE1EC4AA-9537-4347-A12F-12C765815489}">
  <a:tblStyle styleId="{AE1EC4AA-9537-4347-A12F-12C765815489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7F1F3"/>
          </a:solidFill>
        </a:fill>
      </a:tcStyle>
    </a:wholeTbl>
    <a:band1H>
      <a:tcTxStyle/>
      <a:tcStyle>
        <a:fill>
          <a:solidFill>
            <a:srgbClr val="CCE3E6"/>
          </a:solidFill>
        </a:fill>
      </a:tcStyle>
    </a:band1H>
    <a:band2H>
      <a:tcTxStyle/>
    </a:band2H>
    <a:band1V>
      <a:tcTxStyle/>
      <a:tcStyle>
        <a:fill>
          <a:solidFill>
            <a:srgbClr val="CCE3E6"/>
          </a:solidFill>
        </a:fill>
      </a:tcStyle>
    </a:band1V>
    <a:band2V>
      <a:tcTxStyle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393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1.xml"/><Relationship Id="rId20" Type="http://schemas.openxmlformats.org/officeDocument/2006/relationships/slide" Target="slides/slide11.xml"/><Relationship Id="rId42" Type="http://schemas.openxmlformats.org/officeDocument/2006/relationships/slide" Target="slides/slide33.xml"/><Relationship Id="rId41" Type="http://schemas.openxmlformats.org/officeDocument/2006/relationships/slide" Target="slides/slide32.xml"/><Relationship Id="rId22" Type="http://schemas.openxmlformats.org/officeDocument/2006/relationships/slide" Target="slides/slide13.xml"/><Relationship Id="rId44" Type="http://schemas.openxmlformats.org/officeDocument/2006/relationships/slide" Target="slides/slide35.xml"/><Relationship Id="rId21" Type="http://schemas.openxmlformats.org/officeDocument/2006/relationships/slide" Target="slides/slide12.xml"/><Relationship Id="rId43" Type="http://schemas.openxmlformats.org/officeDocument/2006/relationships/slide" Target="slides/slide34.xml"/><Relationship Id="rId24" Type="http://schemas.openxmlformats.org/officeDocument/2006/relationships/slide" Target="slides/slide15.xml"/><Relationship Id="rId23" Type="http://schemas.openxmlformats.org/officeDocument/2006/relationships/slide" Target="slides/slide14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notesMaster" Target="notesMasters/notesMaster1.xml"/><Relationship Id="rId26" Type="http://schemas.openxmlformats.org/officeDocument/2006/relationships/slide" Target="slides/slide17.xml"/><Relationship Id="rId25" Type="http://schemas.openxmlformats.org/officeDocument/2006/relationships/slide" Target="slides/slide16.xml"/><Relationship Id="rId28" Type="http://schemas.openxmlformats.org/officeDocument/2006/relationships/slide" Target="slides/slide19.xml"/><Relationship Id="rId27" Type="http://schemas.openxmlformats.org/officeDocument/2006/relationships/slide" Target="slides/slide18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29" Type="http://schemas.openxmlformats.org/officeDocument/2006/relationships/slide" Target="slides/slide20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31" Type="http://schemas.openxmlformats.org/officeDocument/2006/relationships/slide" Target="slides/slide22.xml"/><Relationship Id="rId30" Type="http://schemas.openxmlformats.org/officeDocument/2006/relationships/slide" Target="slides/slide21.xml"/><Relationship Id="rId11" Type="http://schemas.openxmlformats.org/officeDocument/2006/relationships/slide" Target="slides/slide2.xml"/><Relationship Id="rId33" Type="http://schemas.openxmlformats.org/officeDocument/2006/relationships/slide" Target="slides/slide24.xml"/><Relationship Id="rId10" Type="http://schemas.openxmlformats.org/officeDocument/2006/relationships/slide" Target="slides/slide1.xml"/><Relationship Id="rId32" Type="http://schemas.openxmlformats.org/officeDocument/2006/relationships/slide" Target="slides/slide23.xml"/><Relationship Id="rId13" Type="http://schemas.openxmlformats.org/officeDocument/2006/relationships/slide" Target="slides/slide4.xml"/><Relationship Id="rId35" Type="http://schemas.openxmlformats.org/officeDocument/2006/relationships/slide" Target="slides/slide26.xml"/><Relationship Id="rId12" Type="http://schemas.openxmlformats.org/officeDocument/2006/relationships/slide" Target="slides/slide3.xml"/><Relationship Id="rId34" Type="http://schemas.openxmlformats.org/officeDocument/2006/relationships/slide" Target="slides/slide25.xml"/><Relationship Id="rId15" Type="http://schemas.openxmlformats.org/officeDocument/2006/relationships/slide" Target="slides/slide6.xml"/><Relationship Id="rId37" Type="http://schemas.openxmlformats.org/officeDocument/2006/relationships/slide" Target="slides/slide28.xml"/><Relationship Id="rId14" Type="http://schemas.openxmlformats.org/officeDocument/2006/relationships/slide" Target="slides/slide5.xml"/><Relationship Id="rId36" Type="http://schemas.openxmlformats.org/officeDocument/2006/relationships/slide" Target="slides/slide27.xml"/><Relationship Id="rId17" Type="http://schemas.openxmlformats.org/officeDocument/2006/relationships/slide" Target="slides/slide8.xml"/><Relationship Id="rId39" Type="http://schemas.openxmlformats.org/officeDocument/2006/relationships/slide" Target="slides/slide30.xml"/><Relationship Id="rId16" Type="http://schemas.openxmlformats.org/officeDocument/2006/relationships/slide" Target="slides/slide7.xml"/><Relationship Id="rId38" Type="http://schemas.openxmlformats.org/officeDocument/2006/relationships/slide" Target="slides/slide29.xml"/><Relationship Id="rId19" Type="http://schemas.openxmlformats.org/officeDocument/2006/relationships/slide" Target="slides/slide10.xml"/><Relationship Id="rId18" Type="http://schemas.openxmlformats.org/officeDocument/2006/relationships/slide" Target="slides/slide9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Shape 210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Shape 333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Shape 33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Shape 33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Shape 339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Shape 34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Shape 346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Shape 3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Shape 352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Shape 3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Shape 357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Shape 3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Shape 365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Shape 37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Shape 374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Shape 38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Shape 383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Shape 3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Shape 392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Shape 3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Shape 399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Shape 217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Shape 40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Shape 404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Shape 42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" name="Shape 423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Shape 437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Shape 43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-US" sz="1200">
                <a:solidFill>
                  <a:schemeClr val="dk1"/>
                </a:solidFill>
              </a:rPr>
              <a:t>Different message topic sent to each device, depending on current game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-US" sz="1200">
                <a:solidFill>
                  <a:schemeClr val="dk1"/>
                </a:solidFill>
              </a:rPr>
              <a:t>The broker is Raspberry Pi, the heart of the protocol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Shape 444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Shape 44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-US" sz="1200">
                <a:solidFill>
                  <a:schemeClr val="dk1"/>
                </a:solidFill>
              </a:rPr>
              <a:t>Different message topic sent to each device, depending on current game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-US" sz="1200">
                <a:solidFill>
                  <a:schemeClr val="dk1"/>
                </a:solidFill>
              </a:rPr>
              <a:t>The broker is Raspberry Pi, the heart of the protocol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Shape 452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Shape 45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-US" sz="1200">
                <a:solidFill>
                  <a:schemeClr val="dk1"/>
                </a:solidFill>
              </a:rPr>
              <a:t>Different message topic sent to each device, depending on current game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-US" sz="1200">
                <a:solidFill>
                  <a:schemeClr val="dk1"/>
                </a:solidFill>
              </a:rPr>
              <a:t>The broker is Raspberry Pi, the heart of the protocol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Shape 4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1" name="Shape 461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Shape 4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hlink"/>
                </a:solidFill>
              </a:rPr>
              <a:t>Register different users and login with your details</a:t>
            </a:r>
            <a:endParaRPr sz="1200">
              <a:solidFill>
                <a:schemeClr val="hlink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hlink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hlink"/>
                </a:solidFill>
              </a:rPr>
              <a:t>Play basic interaction, pattern memory and time reaction games with the robot </a:t>
            </a:r>
            <a:endParaRPr sz="1200">
              <a:solidFill>
                <a:schemeClr val="hlink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hlink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hlink"/>
                </a:solidFill>
              </a:rPr>
              <a:t>The robot will detect your face and will move closer or away from you. </a:t>
            </a:r>
            <a:endParaRPr sz="1200">
              <a:solidFill>
                <a:schemeClr val="hlink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hlink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hlink"/>
                </a:solidFill>
              </a:rPr>
              <a:t>Visualise your performance in the form of graphs and numbers</a:t>
            </a:r>
            <a:endParaRPr sz="1200">
              <a:solidFill>
                <a:schemeClr val="hlink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hlink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hlink"/>
                </a:solidFill>
              </a:rPr>
              <a:t>Send your performance data to your email. Select your email provider yourself.</a:t>
            </a:r>
            <a:endParaRPr sz="1200">
              <a:solidFill>
                <a:schemeClr val="hlink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hlink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hlink"/>
                </a:solidFill>
              </a:rPr>
              <a:t>Analyses your performance data against all user data and suggests an easier/harder game</a:t>
            </a:r>
            <a:endParaRPr sz="1200">
              <a:solidFill>
                <a:schemeClr val="hlink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hlink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hlink"/>
                </a:solidFill>
              </a:rPr>
              <a:t>View your account details and your average score. Set email to send your data to.</a:t>
            </a:r>
            <a:endParaRPr sz="1200">
              <a:solidFill>
                <a:schemeClr val="hlink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hlink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200">
                <a:solidFill>
                  <a:schemeClr val="hlink"/>
                </a:solidFill>
              </a:rPr>
              <a:t>Stores all user authentication, performance and session data</a:t>
            </a:r>
            <a:endParaRPr sz="1200">
              <a:solidFill>
                <a:schemeClr val="hlink"/>
              </a:solidFill>
            </a:endParaRPr>
          </a:p>
        </p:txBody>
      </p:sp>
      <p:sp>
        <p:nvSpPr>
          <p:cNvPr id="486" name="Shape 486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Shape 51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8" name="Shape 518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Shape 53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Shape 534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5" name="Shape 545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Shape 264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Shape 54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0" name="Shape 550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Shape 55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5" name="Shape 555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Shape 5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5" name="Shape 565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Shape 57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5" name="Shape 575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Shape 579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0" name="Shape 580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1" name="Shape 581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Shape 5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9" name="Shape 589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hape 2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Shape 298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Shape 30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Shape 30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Shape 31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Shape 314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Shape 321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Shape 32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hape 3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Shape 327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3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5.png"/><Relationship Id="rId3" Type="http://schemas.openxmlformats.org/officeDocument/2006/relationships/image" Target="../media/image46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2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4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6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9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ver Slide layout">
  <p:cSld name="Cover Slide layout">
    <p:bg>
      <p:bgPr>
        <a:solidFill>
          <a:schemeClr val="accent1"/>
        </a:solidFill>
      </p:bgPr>
    </p:bg>
    <p:spTree>
      <p:nvGrpSpPr>
        <p:cNvPr id="6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7"/>
          <p:cNvSpPr txBox="1"/>
          <p:nvPr>
            <p:ph idx="1" type="body"/>
          </p:nvPr>
        </p:nvSpPr>
        <p:spPr>
          <a:xfrm>
            <a:off x="3851920" y="1794902"/>
            <a:ext cx="5292080" cy="108012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2" type="body"/>
          </p:nvPr>
        </p:nvSpPr>
        <p:spPr>
          <a:xfrm>
            <a:off x="3851772" y="2947030"/>
            <a:ext cx="5292080" cy="48881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228600" lvl="0" marL="457200" marR="0" rtl="0" algn="l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E:\002-KIMS BUSINESS\007-02-Fullslidesppt-Contents\20161228\02-edu\bulb-item.png" id="9" name="Shape 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52640" y="657349"/>
            <a:ext cx="1765300" cy="391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_Images and Contents Layout">
  <p:cSld name="3_Images and Contents Layou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/>
          <p:nvPr/>
        </p:nvSpPr>
        <p:spPr>
          <a:xfrm>
            <a:off x="0" y="411510"/>
            <a:ext cx="6444208" cy="43204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Shape 69"/>
          <p:cNvSpPr/>
          <p:nvPr>
            <p:ph idx="2" type="pic"/>
          </p:nvPr>
        </p:nvSpPr>
        <p:spPr>
          <a:xfrm>
            <a:off x="135622" y="195487"/>
            <a:ext cx="1944216" cy="4752526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24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" name="Shape 70"/>
          <p:cNvSpPr/>
          <p:nvPr>
            <p:ph idx="3" type="pic"/>
          </p:nvPr>
        </p:nvSpPr>
        <p:spPr>
          <a:xfrm>
            <a:off x="2223854" y="195487"/>
            <a:ext cx="1944216" cy="4752526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24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" name="Shape 71"/>
          <p:cNvSpPr/>
          <p:nvPr>
            <p:ph idx="4" type="pic"/>
          </p:nvPr>
        </p:nvSpPr>
        <p:spPr>
          <a:xfrm>
            <a:off x="4312086" y="195487"/>
            <a:ext cx="1944216" cy="4752526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24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6_Images and Contents Layout">
  <p:cSld name="6_Images and Contents Layou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/>
          <p:nvPr>
            <p:ph idx="1" type="body"/>
          </p:nvPr>
        </p:nvSpPr>
        <p:spPr>
          <a:xfrm>
            <a:off x="3131840" y="181632"/>
            <a:ext cx="6012160" cy="57606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228600" lvl="0" marL="457200" marR="0" rtl="0" algn="l">
              <a:spcBef>
                <a:spcPts val="72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" name="Shape 74"/>
          <p:cNvSpPr txBox="1"/>
          <p:nvPr>
            <p:ph idx="2" type="body"/>
          </p:nvPr>
        </p:nvSpPr>
        <p:spPr>
          <a:xfrm>
            <a:off x="3131840" y="757696"/>
            <a:ext cx="6012160" cy="288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228600" lvl="0" marL="457200" marR="0" rtl="0" algn="l">
              <a:spcBef>
                <a:spcPts val="28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5" name="Shape 75"/>
          <p:cNvSpPr/>
          <p:nvPr>
            <p:ph idx="3" type="pic"/>
          </p:nvPr>
        </p:nvSpPr>
        <p:spPr>
          <a:xfrm>
            <a:off x="0" y="-1"/>
            <a:ext cx="3059832" cy="514350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24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6" name="Shape 76"/>
          <p:cNvSpPr/>
          <p:nvPr>
            <p:ph idx="4" type="pic"/>
          </p:nvPr>
        </p:nvSpPr>
        <p:spPr>
          <a:xfrm>
            <a:off x="3146470" y="1131590"/>
            <a:ext cx="3059832" cy="401191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24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_Images and Contents Layout">
  <p:cSld name="4_Images and Contents Layou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/>
          <p:nvPr>
            <p:ph idx="2" type="pic"/>
          </p:nvPr>
        </p:nvSpPr>
        <p:spPr>
          <a:xfrm>
            <a:off x="0" y="-1"/>
            <a:ext cx="3059832" cy="514350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32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9" name="Shape 79"/>
          <p:cNvSpPr/>
          <p:nvPr/>
        </p:nvSpPr>
        <p:spPr>
          <a:xfrm>
            <a:off x="4860032" y="0"/>
            <a:ext cx="36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Shape 80"/>
          <p:cNvSpPr/>
          <p:nvPr/>
        </p:nvSpPr>
        <p:spPr>
          <a:xfrm>
            <a:off x="4896032" y="1311750"/>
            <a:ext cx="180000" cy="252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_Basic Layout">
  <p:cSld name="4_Basic Layout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 txBox="1"/>
          <p:nvPr>
            <p:ph idx="1" type="body"/>
          </p:nvPr>
        </p:nvSpPr>
        <p:spPr>
          <a:xfrm>
            <a:off x="0" y="123478"/>
            <a:ext cx="9144000" cy="57606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228600" lvl="0" marL="457200" marR="0" rtl="0" algn="ctr">
              <a:spcBef>
                <a:spcPts val="72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3" name="Shape 83"/>
          <p:cNvSpPr txBox="1"/>
          <p:nvPr>
            <p:ph idx="2" type="body"/>
          </p:nvPr>
        </p:nvSpPr>
        <p:spPr>
          <a:xfrm>
            <a:off x="0" y="699542"/>
            <a:ext cx="9144000" cy="288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228600" lvl="0" marL="457200" marR="0" rtl="0" algn="ctr">
              <a:spcBef>
                <a:spcPts val="28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_Images and Contents Layout">
  <p:cSld name="5_Images and Contents Layout">
    <p:bg>
      <p:bgPr>
        <a:solidFill>
          <a:schemeClr val="accent1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/>
          <p:nvPr>
            <p:ph idx="2" type="pic"/>
          </p:nvPr>
        </p:nvSpPr>
        <p:spPr>
          <a:xfrm>
            <a:off x="0" y="-1"/>
            <a:ext cx="9144000" cy="307657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32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_Images and Contents Layout">
  <p:cSld name="2_Images and Contents Layout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/>
          <p:nvPr>
            <p:ph idx="1" type="body"/>
          </p:nvPr>
        </p:nvSpPr>
        <p:spPr>
          <a:xfrm>
            <a:off x="0" y="181632"/>
            <a:ext cx="9144000" cy="57606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228600" lvl="0" marL="457200" marR="0" rtl="0" algn="ctr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8" name="Shape 88"/>
          <p:cNvSpPr txBox="1"/>
          <p:nvPr>
            <p:ph idx="2" type="body"/>
          </p:nvPr>
        </p:nvSpPr>
        <p:spPr>
          <a:xfrm>
            <a:off x="0" y="757696"/>
            <a:ext cx="9144000" cy="288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228600" lvl="0" marL="457200" marR="0" rtl="0" algn="ctr">
              <a:spcBef>
                <a:spcPts val="28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9" name="Shape 89"/>
          <p:cNvSpPr/>
          <p:nvPr/>
        </p:nvSpPr>
        <p:spPr>
          <a:xfrm>
            <a:off x="0" y="1759754"/>
            <a:ext cx="9144000" cy="22113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D:\Fullppt\PNG이미지\핸드폰2.png" id="90" name="Shape 9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023208" y="1042230"/>
            <a:ext cx="2869272" cy="3474631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Shape 91"/>
          <p:cNvSpPr/>
          <p:nvPr>
            <p:ph idx="3" type="pic"/>
          </p:nvPr>
        </p:nvSpPr>
        <p:spPr>
          <a:xfrm>
            <a:off x="7380312" y="1175233"/>
            <a:ext cx="1008112" cy="255610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24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" name="Shape 92"/>
          <p:cNvSpPr/>
          <p:nvPr>
            <p:ph idx="4" type="pic"/>
          </p:nvPr>
        </p:nvSpPr>
        <p:spPr>
          <a:xfrm>
            <a:off x="5643269" y="1261134"/>
            <a:ext cx="1654766" cy="255610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24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8_Images and Contents Layout">
  <p:cSld name="8_Images and Contents Layout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/>
          <p:nvPr>
            <p:ph idx="1" type="body"/>
          </p:nvPr>
        </p:nvSpPr>
        <p:spPr>
          <a:xfrm>
            <a:off x="395536" y="3291830"/>
            <a:ext cx="8748464" cy="57606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228600" lvl="0" marL="457200" marR="0" rtl="0" algn="l">
              <a:spcBef>
                <a:spcPts val="72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Shape 95"/>
          <p:cNvSpPr txBox="1"/>
          <p:nvPr>
            <p:ph idx="2" type="body"/>
          </p:nvPr>
        </p:nvSpPr>
        <p:spPr>
          <a:xfrm>
            <a:off x="395536" y="3867894"/>
            <a:ext cx="8748464" cy="288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228600" lvl="0" marL="457200" marR="0" rtl="0" algn="l">
              <a:spcBef>
                <a:spcPts val="28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Shape 96"/>
          <p:cNvSpPr/>
          <p:nvPr/>
        </p:nvSpPr>
        <p:spPr>
          <a:xfrm>
            <a:off x="0" y="4963500"/>
            <a:ext cx="9144000" cy="18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Shape 97"/>
          <p:cNvSpPr/>
          <p:nvPr/>
        </p:nvSpPr>
        <p:spPr>
          <a:xfrm>
            <a:off x="0" y="0"/>
            <a:ext cx="9144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Shape 98"/>
          <p:cNvSpPr/>
          <p:nvPr>
            <p:ph idx="3" type="pic"/>
          </p:nvPr>
        </p:nvSpPr>
        <p:spPr>
          <a:xfrm>
            <a:off x="467544" y="339502"/>
            <a:ext cx="3312128" cy="280807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24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" name="Shape 99"/>
          <p:cNvSpPr/>
          <p:nvPr>
            <p:ph idx="4" type="pic"/>
          </p:nvPr>
        </p:nvSpPr>
        <p:spPr>
          <a:xfrm>
            <a:off x="3995936" y="339502"/>
            <a:ext cx="4680520" cy="1332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24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" name="Shape 100"/>
          <p:cNvSpPr/>
          <p:nvPr>
            <p:ph idx="5" type="pic"/>
          </p:nvPr>
        </p:nvSpPr>
        <p:spPr>
          <a:xfrm>
            <a:off x="3995936" y="1815574"/>
            <a:ext cx="1440000" cy="1332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24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Shape 101"/>
          <p:cNvSpPr/>
          <p:nvPr>
            <p:ph idx="6" type="pic"/>
          </p:nvPr>
        </p:nvSpPr>
        <p:spPr>
          <a:xfrm>
            <a:off x="5616196" y="1815574"/>
            <a:ext cx="1440000" cy="1332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24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Shape 102"/>
          <p:cNvSpPr/>
          <p:nvPr>
            <p:ph idx="7" type="pic"/>
          </p:nvPr>
        </p:nvSpPr>
        <p:spPr>
          <a:xfrm>
            <a:off x="7236456" y="1815574"/>
            <a:ext cx="1440000" cy="1332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24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7_Images and Contents Layout">
  <p:cSld name="7_Images and Contents Layout">
    <p:bg>
      <p:bgPr>
        <a:solidFill>
          <a:schemeClr val="accent1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/>
          <p:nvPr>
            <p:ph idx="2" type="pic"/>
          </p:nvPr>
        </p:nvSpPr>
        <p:spPr>
          <a:xfrm>
            <a:off x="6444208" y="267494"/>
            <a:ext cx="2160000" cy="21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24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5" name="Shape 105"/>
          <p:cNvSpPr/>
          <p:nvPr>
            <p:ph idx="3" type="pic"/>
          </p:nvPr>
        </p:nvSpPr>
        <p:spPr>
          <a:xfrm>
            <a:off x="6444208" y="2715766"/>
            <a:ext cx="2160000" cy="21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24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" name="Shape 106"/>
          <p:cNvSpPr/>
          <p:nvPr>
            <p:ph idx="4" type="pic"/>
          </p:nvPr>
        </p:nvSpPr>
        <p:spPr>
          <a:xfrm>
            <a:off x="3986213" y="267494"/>
            <a:ext cx="2160000" cy="21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24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Shape 107"/>
          <p:cNvSpPr/>
          <p:nvPr>
            <p:ph idx="5" type="pic"/>
          </p:nvPr>
        </p:nvSpPr>
        <p:spPr>
          <a:xfrm>
            <a:off x="3986213" y="2715766"/>
            <a:ext cx="2160000" cy="21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24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con sets layout">
  <p:cSld name="icon sets layout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/>
          <p:nvPr>
            <p:ph idx="1" type="body"/>
          </p:nvPr>
        </p:nvSpPr>
        <p:spPr>
          <a:xfrm>
            <a:off x="0" y="123478"/>
            <a:ext cx="9144000" cy="57606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228600" lvl="0" marL="457200" marR="0" rtl="0" algn="ctr">
              <a:spcBef>
                <a:spcPts val="72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" name="Shape 110"/>
          <p:cNvSpPr/>
          <p:nvPr/>
        </p:nvSpPr>
        <p:spPr>
          <a:xfrm>
            <a:off x="354008" y="1131589"/>
            <a:ext cx="2849840" cy="3649171"/>
          </a:xfrm>
          <a:prstGeom prst="roundRect">
            <a:avLst>
              <a:gd fmla="val 3968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Shape 111"/>
          <p:cNvSpPr/>
          <p:nvPr/>
        </p:nvSpPr>
        <p:spPr>
          <a:xfrm>
            <a:off x="531932" y="1347500"/>
            <a:ext cx="108520" cy="3240473"/>
          </a:xfrm>
          <a:prstGeom prst="roundRect">
            <a:avLst>
              <a:gd fmla="val 50000" name="adj"/>
            </a:avLst>
          </a:prstGeom>
          <a:solidFill>
            <a:schemeClr val="lt1">
              <a:alpha val="40784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Shape 112"/>
          <p:cNvSpPr/>
          <p:nvPr/>
        </p:nvSpPr>
        <p:spPr>
          <a:xfrm rot="5400000">
            <a:off x="2592642" y="1238201"/>
            <a:ext cx="502331" cy="502331"/>
          </a:xfrm>
          <a:prstGeom prst="halfFrame">
            <a:avLst>
              <a:gd fmla="val 23728" name="adj1"/>
              <a:gd fmla="val 24642" name="adj2"/>
            </a:avLst>
          </a:prstGeom>
          <a:solidFill>
            <a:schemeClr val="lt1">
              <a:alpha val="22745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Agenda Layout">
  <p:cSld name="1_Agenda Layout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/>
          <p:nvPr/>
        </p:nvSpPr>
        <p:spPr>
          <a:xfrm>
            <a:off x="-2604" y="0"/>
            <a:ext cx="1584176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E:\002-KIMS BUSINESS\007-02-Fullslidesppt-Contents\20161228\02-edu\bulb-item2.png" id="115" name="Shape 1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16735" y="2931790"/>
            <a:ext cx="945499" cy="20984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End Slide Layout">
  <p:cSld name="End Slide Layout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 txBox="1"/>
          <p:nvPr>
            <p:ph idx="1" type="body"/>
          </p:nvPr>
        </p:nvSpPr>
        <p:spPr>
          <a:xfrm>
            <a:off x="0" y="3572242"/>
            <a:ext cx="9144000" cy="57606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228600" lvl="0" marL="457200" marR="0" rtl="0" algn="ctr">
              <a:spcBef>
                <a:spcPts val="72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Shape 12"/>
          <p:cNvSpPr txBox="1"/>
          <p:nvPr>
            <p:ph idx="2" type="body"/>
          </p:nvPr>
        </p:nvSpPr>
        <p:spPr>
          <a:xfrm>
            <a:off x="-148" y="4148306"/>
            <a:ext cx="9144000" cy="288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228600" lvl="0" marL="457200" marR="0" rtl="0" algn="ctr">
              <a:spcBef>
                <a:spcPts val="28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Shape 13"/>
          <p:cNvSpPr/>
          <p:nvPr/>
        </p:nvSpPr>
        <p:spPr>
          <a:xfrm>
            <a:off x="3311860" y="737642"/>
            <a:ext cx="2520280" cy="252028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E:\002-KIMS BUSINESS\007-02-Fullslidesppt-Contents\20161228\02-edu\bulb-item.png" id="14" name="Shape 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162351" y="1139211"/>
            <a:ext cx="819298" cy="18183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Agenda Layout">
  <p:cSld name="Agenda Layout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/>
          <p:nvPr/>
        </p:nvSpPr>
        <p:spPr>
          <a:xfrm>
            <a:off x="-2604" y="0"/>
            <a:ext cx="1584176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E:\002-KIMS BUSINESS\007-02-Fullslidesppt-Contents\20161228\02-edu\bulb-item2.png" id="119" name="Shape 1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89484" y="938231"/>
            <a:ext cx="1584176" cy="351595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E:\002-KIMS BUSINESS\007-02-Fullslidesppt-Contents\20161228\02-edu\bulb-item.png" id="120" name="Shape 120"/>
          <p:cNvPicPr preferRelativeResize="0"/>
          <p:nvPr/>
        </p:nvPicPr>
        <p:blipFill rotWithShape="1">
          <a:blip r:embed="rId3">
            <a:alphaModFix/>
          </a:blip>
          <a:srcRect b="0" l="0" r="50000" t="0"/>
          <a:stretch/>
        </p:blipFill>
        <p:spPr>
          <a:xfrm>
            <a:off x="789484" y="938231"/>
            <a:ext cx="792088" cy="35159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mages and Contents Layout">
  <p:cSld name="Images and Contents Layout">
    <p:bg>
      <p:bgPr>
        <a:solidFill>
          <a:schemeClr val="lt1"/>
        </a:solid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/>
          <p:nvPr/>
        </p:nvSpPr>
        <p:spPr>
          <a:xfrm>
            <a:off x="143508" y="92609"/>
            <a:ext cx="8856984" cy="495828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Shape 123"/>
          <p:cNvSpPr txBox="1"/>
          <p:nvPr>
            <p:ph idx="1" type="body"/>
          </p:nvPr>
        </p:nvSpPr>
        <p:spPr>
          <a:xfrm>
            <a:off x="0" y="181632"/>
            <a:ext cx="9144000" cy="57606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228600" lvl="0" marL="457200" marR="0" rtl="0" algn="ctr">
              <a:spcBef>
                <a:spcPts val="72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" name="Shape 124"/>
          <p:cNvSpPr txBox="1"/>
          <p:nvPr>
            <p:ph idx="2" type="body"/>
          </p:nvPr>
        </p:nvSpPr>
        <p:spPr>
          <a:xfrm>
            <a:off x="0" y="757696"/>
            <a:ext cx="9144000" cy="288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228600" lvl="0" marL="457200" marR="0" rtl="0" algn="ctr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" name="Shape 125"/>
          <p:cNvSpPr/>
          <p:nvPr>
            <p:ph idx="3" type="pic"/>
          </p:nvPr>
        </p:nvSpPr>
        <p:spPr>
          <a:xfrm>
            <a:off x="0" y="1347774"/>
            <a:ext cx="2160240" cy="187204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24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Shape 126"/>
          <p:cNvSpPr/>
          <p:nvPr>
            <p:ph idx="4" type="pic"/>
          </p:nvPr>
        </p:nvSpPr>
        <p:spPr>
          <a:xfrm>
            <a:off x="2327920" y="1347774"/>
            <a:ext cx="2160240" cy="187204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24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Shape 127"/>
          <p:cNvSpPr/>
          <p:nvPr>
            <p:ph idx="5" type="pic"/>
          </p:nvPr>
        </p:nvSpPr>
        <p:spPr>
          <a:xfrm>
            <a:off x="4655840" y="1347774"/>
            <a:ext cx="2160240" cy="187204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24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" name="Shape 128"/>
          <p:cNvSpPr/>
          <p:nvPr>
            <p:ph idx="6" type="pic"/>
          </p:nvPr>
        </p:nvSpPr>
        <p:spPr>
          <a:xfrm>
            <a:off x="6983760" y="1347774"/>
            <a:ext cx="2160240" cy="187204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24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" name="Shape 129"/>
          <p:cNvSpPr/>
          <p:nvPr/>
        </p:nvSpPr>
        <p:spPr>
          <a:xfrm>
            <a:off x="0" y="3219822"/>
            <a:ext cx="2160000" cy="158417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Shape 130"/>
          <p:cNvSpPr/>
          <p:nvPr/>
        </p:nvSpPr>
        <p:spPr>
          <a:xfrm>
            <a:off x="2328000" y="3219822"/>
            <a:ext cx="2160000" cy="158417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Shape 131"/>
          <p:cNvSpPr/>
          <p:nvPr/>
        </p:nvSpPr>
        <p:spPr>
          <a:xfrm>
            <a:off x="4656000" y="3219822"/>
            <a:ext cx="2160000" cy="158417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Shape 132"/>
          <p:cNvSpPr/>
          <p:nvPr/>
        </p:nvSpPr>
        <p:spPr>
          <a:xfrm>
            <a:off x="6984000" y="3219822"/>
            <a:ext cx="2160000" cy="158417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_Basic Layout">
  <p:cSld name="3_Basic Layout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/>
          <p:nvPr/>
        </p:nvSpPr>
        <p:spPr>
          <a:xfrm>
            <a:off x="0" y="3399842"/>
            <a:ext cx="9144000" cy="17436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Shape 135"/>
          <p:cNvSpPr txBox="1"/>
          <p:nvPr>
            <p:ph idx="1" type="body"/>
          </p:nvPr>
        </p:nvSpPr>
        <p:spPr>
          <a:xfrm>
            <a:off x="0" y="123478"/>
            <a:ext cx="9144000" cy="57606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228600" lvl="0" marL="457200" marR="0" rtl="0" algn="ctr">
              <a:spcBef>
                <a:spcPts val="72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6" name="Shape 136"/>
          <p:cNvSpPr txBox="1"/>
          <p:nvPr>
            <p:ph idx="2" type="body"/>
          </p:nvPr>
        </p:nvSpPr>
        <p:spPr>
          <a:xfrm>
            <a:off x="0" y="699542"/>
            <a:ext cx="9144000" cy="288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228600" lvl="0" marL="457200" marR="0" rtl="0" algn="ctr">
              <a:spcBef>
                <a:spcPts val="28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Shape 137"/>
          <p:cNvSpPr/>
          <p:nvPr/>
        </p:nvSpPr>
        <p:spPr>
          <a:xfrm>
            <a:off x="4043561" y="2859782"/>
            <a:ext cx="1080120" cy="1080120"/>
          </a:xfrm>
          <a:prstGeom prst="ellipse">
            <a:avLst/>
          </a:prstGeom>
          <a:solidFill>
            <a:schemeClr val="accent1"/>
          </a:solidFill>
          <a:ln cap="flat" cmpd="sng" w="635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E:\002-KIMS BUSINESS\007-02-Fullslidesppt-Contents\20161228\02-edu\bulb-item.png" id="138" name="Shape 13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408057" y="3010192"/>
            <a:ext cx="351128" cy="779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asic Layout">
  <p:cSld name="Basic Layout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 txBox="1"/>
          <p:nvPr>
            <p:ph idx="1" type="body"/>
          </p:nvPr>
        </p:nvSpPr>
        <p:spPr>
          <a:xfrm>
            <a:off x="0" y="123478"/>
            <a:ext cx="9144000" cy="57606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228600" lvl="0" marL="457200" marR="0" rtl="0" algn="ctr">
              <a:spcBef>
                <a:spcPts val="72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Shape 141"/>
          <p:cNvSpPr txBox="1"/>
          <p:nvPr>
            <p:ph idx="2" type="body"/>
          </p:nvPr>
        </p:nvSpPr>
        <p:spPr>
          <a:xfrm>
            <a:off x="0" y="699542"/>
            <a:ext cx="9144000" cy="288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228600" lvl="0" marL="457200" marR="0" rtl="0" algn="ctr">
              <a:spcBef>
                <a:spcPts val="28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2" name="Shape 142"/>
          <p:cNvSpPr/>
          <p:nvPr/>
        </p:nvSpPr>
        <p:spPr>
          <a:xfrm>
            <a:off x="0" y="4963500"/>
            <a:ext cx="9144000" cy="18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Shape 143"/>
          <p:cNvSpPr/>
          <p:nvPr/>
        </p:nvSpPr>
        <p:spPr>
          <a:xfrm>
            <a:off x="0" y="0"/>
            <a:ext cx="9144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Break Layout">
  <p:cSld name="Section Break Layout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/>
          <p:nvPr/>
        </p:nvSpPr>
        <p:spPr>
          <a:xfrm>
            <a:off x="0" y="2571750"/>
            <a:ext cx="9144000" cy="257175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Shape 146"/>
          <p:cNvSpPr/>
          <p:nvPr/>
        </p:nvSpPr>
        <p:spPr>
          <a:xfrm>
            <a:off x="2116108" y="843558"/>
            <a:ext cx="4896544" cy="34563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Shape 147"/>
          <p:cNvSpPr/>
          <p:nvPr/>
        </p:nvSpPr>
        <p:spPr>
          <a:xfrm>
            <a:off x="2116108" y="0"/>
            <a:ext cx="4896544" cy="1954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Shape 148"/>
          <p:cNvSpPr/>
          <p:nvPr/>
        </p:nvSpPr>
        <p:spPr>
          <a:xfrm>
            <a:off x="2116108" y="4948014"/>
            <a:ext cx="4896544" cy="1954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Shape 149"/>
          <p:cNvSpPr txBox="1"/>
          <p:nvPr>
            <p:ph idx="1" type="body"/>
          </p:nvPr>
        </p:nvSpPr>
        <p:spPr>
          <a:xfrm>
            <a:off x="2116108" y="3049518"/>
            <a:ext cx="4896544" cy="57606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228600" lvl="0" marL="457200" marR="0" rtl="0" algn="ctr">
              <a:spcBef>
                <a:spcPts val="72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Shape 150"/>
          <p:cNvSpPr txBox="1"/>
          <p:nvPr>
            <p:ph idx="2" type="body"/>
          </p:nvPr>
        </p:nvSpPr>
        <p:spPr>
          <a:xfrm>
            <a:off x="2116108" y="3625582"/>
            <a:ext cx="4896544" cy="288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228600" lvl="0" marL="457200" marR="0" rtl="0" algn="ctr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E:\002-KIMS BUSINESS\007-02-Fullslidesppt-Contents\20161228\02-edu\bulb-item.png" id="151" name="Shape 15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4155985" y="1156325"/>
            <a:ext cx="816788" cy="18128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Images and Contents Layout">
  <p:cSld name="1_Images and Contents Layout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/>
          <p:nvPr/>
        </p:nvSpPr>
        <p:spPr>
          <a:xfrm>
            <a:off x="0" y="2932113"/>
            <a:ext cx="9144000" cy="22113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Shape 154"/>
          <p:cNvSpPr txBox="1"/>
          <p:nvPr>
            <p:ph idx="1" type="body"/>
          </p:nvPr>
        </p:nvSpPr>
        <p:spPr>
          <a:xfrm>
            <a:off x="0" y="181632"/>
            <a:ext cx="9144000" cy="57606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228600" lvl="0" marL="457200" marR="0" rtl="0" algn="ctr">
              <a:spcBef>
                <a:spcPts val="72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5" name="Shape 155"/>
          <p:cNvSpPr txBox="1"/>
          <p:nvPr>
            <p:ph idx="2" type="body"/>
          </p:nvPr>
        </p:nvSpPr>
        <p:spPr>
          <a:xfrm>
            <a:off x="0" y="757696"/>
            <a:ext cx="9144000" cy="288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228600" lvl="0" marL="457200" marR="0" rtl="0" algn="ctr">
              <a:spcBef>
                <a:spcPts val="28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D:\Fullppt\005-PNG이미지\노트북.png" id="156" name="Shape 15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555776" y="1131590"/>
            <a:ext cx="7230270" cy="3677432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Shape 157"/>
          <p:cNvSpPr/>
          <p:nvPr>
            <p:ph idx="3" type="pic"/>
          </p:nvPr>
        </p:nvSpPr>
        <p:spPr>
          <a:xfrm>
            <a:off x="4513480" y="1626257"/>
            <a:ext cx="3465217" cy="256260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24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Shape 158"/>
          <p:cNvSpPr/>
          <p:nvPr/>
        </p:nvSpPr>
        <p:spPr>
          <a:xfrm>
            <a:off x="467544" y="3363838"/>
            <a:ext cx="3024336" cy="10081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_Images and Contents Layout">
  <p:cSld name="3_Images and Contents Layout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/>
          <p:nvPr/>
        </p:nvSpPr>
        <p:spPr>
          <a:xfrm>
            <a:off x="0" y="411510"/>
            <a:ext cx="6444208" cy="43204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Shape 161"/>
          <p:cNvSpPr/>
          <p:nvPr>
            <p:ph idx="2" type="pic"/>
          </p:nvPr>
        </p:nvSpPr>
        <p:spPr>
          <a:xfrm>
            <a:off x="135622" y="195487"/>
            <a:ext cx="1944216" cy="4752526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24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Shape 162"/>
          <p:cNvSpPr/>
          <p:nvPr>
            <p:ph idx="3" type="pic"/>
          </p:nvPr>
        </p:nvSpPr>
        <p:spPr>
          <a:xfrm>
            <a:off x="2223854" y="195487"/>
            <a:ext cx="1944216" cy="4752526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24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Shape 163"/>
          <p:cNvSpPr/>
          <p:nvPr>
            <p:ph idx="4" type="pic"/>
          </p:nvPr>
        </p:nvSpPr>
        <p:spPr>
          <a:xfrm>
            <a:off x="4312086" y="195487"/>
            <a:ext cx="1944216" cy="4752526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24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6_Images and Contents Layout">
  <p:cSld name="6_Images and Contents Layout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 txBox="1"/>
          <p:nvPr>
            <p:ph idx="1" type="body"/>
          </p:nvPr>
        </p:nvSpPr>
        <p:spPr>
          <a:xfrm>
            <a:off x="3131840" y="181632"/>
            <a:ext cx="6012160" cy="57606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228600" lvl="0" marL="457200" marR="0" rtl="0" algn="l">
              <a:spcBef>
                <a:spcPts val="72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Shape 166"/>
          <p:cNvSpPr txBox="1"/>
          <p:nvPr>
            <p:ph idx="2" type="body"/>
          </p:nvPr>
        </p:nvSpPr>
        <p:spPr>
          <a:xfrm>
            <a:off x="3131840" y="757696"/>
            <a:ext cx="6012160" cy="288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228600" lvl="0" marL="457200" marR="0" rtl="0" algn="l">
              <a:spcBef>
                <a:spcPts val="28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Shape 167"/>
          <p:cNvSpPr/>
          <p:nvPr>
            <p:ph idx="3" type="pic"/>
          </p:nvPr>
        </p:nvSpPr>
        <p:spPr>
          <a:xfrm>
            <a:off x="0" y="-1"/>
            <a:ext cx="3059832" cy="514350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24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" name="Shape 168"/>
          <p:cNvSpPr/>
          <p:nvPr>
            <p:ph idx="4" type="pic"/>
          </p:nvPr>
        </p:nvSpPr>
        <p:spPr>
          <a:xfrm>
            <a:off x="3146470" y="1131590"/>
            <a:ext cx="3059832" cy="401191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24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_Images and Contents Layout">
  <p:cSld name="4_Images and Contents Layout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/>
          <p:nvPr>
            <p:ph idx="2" type="pic"/>
          </p:nvPr>
        </p:nvSpPr>
        <p:spPr>
          <a:xfrm>
            <a:off x="0" y="-1"/>
            <a:ext cx="3059832" cy="514350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32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" name="Shape 171"/>
          <p:cNvSpPr/>
          <p:nvPr/>
        </p:nvSpPr>
        <p:spPr>
          <a:xfrm>
            <a:off x="4860032" y="0"/>
            <a:ext cx="36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Shape 172"/>
          <p:cNvSpPr/>
          <p:nvPr/>
        </p:nvSpPr>
        <p:spPr>
          <a:xfrm>
            <a:off x="4896032" y="1311750"/>
            <a:ext cx="180000" cy="252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_Basic Layout">
  <p:cSld name="4_Basic Layout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 txBox="1"/>
          <p:nvPr>
            <p:ph idx="1" type="body"/>
          </p:nvPr>
        </p:nvSpPr>
        <p:spPr>
          <a:xfrm>
            <a:off x="0" y="123478"/>
            <a:ext cx="9144000" cy="57606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228600" lvl="0" marL="457200" marR="0" rtl="0" algn="ctr">
              <a:spcBef>
                <a:spcPts val="72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5" name="Shape 175"/>
          <p:cNvSpPr txBox="1"/>
          <p:nvPr>
            <p:ph idx="2" type="body"/>
          </p:nvPr>
        </p:nvSpPr>
        <p:spPr>
          <a:xfrm>
            <a:off x="0" y="699542"/>
            <a:ext cx="9144000" cy="288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228600" lvl="0" marL="457200" marR="0" rtl="0" algn="ctr">
              <a:spcBef>
                <a:spcPts val="28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Break Layout">
  <p:cSld name="Section Break Layout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/>
          <p:nvPr/>
        </p:nvSpPr>
        <p:spPr>
          <a:xfrm>
            <a:off x="0" y="2571750"/>
            <a:ext cx="9144000" cy="257175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Shape 18"/>
          <p:cNvSpPr/>
          <p:nvPr/>
        </p:nvSpPr>
        <p:spPr>
          <a:xfrm>
            <a:off x="2116108" y="843558"/>
            <a:ext cx="4896544" cy="34563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Shape 19"/>
          <p:cNvSpPr/>
          <p:nvPr/>
        </p:nvSpPr>
        <p:spPr>
          <a:xfrm>
            <a:off x="2116108" y="0"/>
            <a:ext cx="4896544" cy="1954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Shape 20"/>
          <p:cNvSpPr/>
          <p:nvPr/>
        </p:nvSpPr>
        <p:spPr>
          <a:xfrm>
            <a:off x="2116108" y="4948014"/>
            <a:ext cx="4896544" cy="1954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Shape 21"/>
          <p:cNvSpPr txBox="1"/>
          <p:nvPr>
            <p:ph idx="1" type="body"/>
          </p:nvPr>
        </p:nvSpPr>
        <p:spPr>
          <a:xfrm>
            <a:off x="2116108" y="3049518"/>
            <a:ext cx="4896544" cy="57606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228600" lvl="0" marL="457200" marR="0" rtl="0" algn="ctr">
              <a:spcBef>
                <a:spcPts val="72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" name="Shape 22"/>
          <p:cNvSpPr txBox="1"/>
          <p:nvPr>
            <p:ph idx="2" type="body"/>
          </p:nvPr>
        </p:nvSpPr>
        <p:spPr>
          <a:xfrm>
            <a:off x="2116108" y="3625582"/>
            <a:ext cx="4896544" cy="288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228600" lvl="0" marL="457200" marR="0" rtl="0" algn="ctr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E:\002-KIMS BUSINESS\007-02-Fullslidesppt-Contents\20161228\02-edu\bulb-item.png" id="23" name="Shape 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4155985" y="1156325"/>
            <a:ext cx="816788" cy="18128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_Images and Contents Layout">
  <p:cSld name="5_Images and Contents Layout">
    <p:bg>
      <p:bgPr>
        <a:solidFill>
          <a:schemeClr val="accent1"/>
        </a:solid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/>
          <p:nvPr>
            <p:ph idx="2" type="pic"/>
          </p:nvPr>
        </p:nvSpPr>
        <p:spPr>
          <a:xfrm>
            <a:off x="0" y="-1"/>
            <a:ext cx="9144000" cy="307657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32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_Images and Contents Layout">
  <p:cSld name="2_Images and Contents Layout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 txBox="1"/>
          <p:nvPr>
            <p:ph idx="1" type="body"/>
          </p:nvPr>
        </p:nvSpPr>
        <p:spPr>
          <a:xfrm>
            <a:off x="0" y="181632"/>
            <a:ext cx="9144000" cy="57606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228600" lvl="0" marL="457200" marR="0" rtl="0" algn="ctr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0" name="Shape 180"/>
          <p:cNvSpPr txBox="1"/>
          <p:nvPr>
            <p:ph idx="2" type="body"/>
          </p:nvPr>
        </p:nvSpPr>
        <p:spPr>
          <a:xfrm>
            <a:off x="0" y="757696"/>
            <a:ext cx="9144000" cy="288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228600" lvl="0" marL="457200" marR="0" rtl="0" algn="ctr">
              <a:spcBef>
                <a:spcPts val="28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1" name="Shape 181"/>
          <p:cNvSpPr/>
          <p:nvPr/>
        </p:nvSpPr>
        <p:spPr>
          <a:xfrm>
            <a:off x="0" y="1759754"/>
            <a:ext cx="9144000" cy="22113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D:\Fullppt\PNG이미지\핸드폰2.png" id="182" name="Shape 18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023208" y="1042230"/>
            <a:ext cx="2869272" cy="3474631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Shape 183"/>
          <p:cNvSpPr/>
          <p:nvPr>
            <p:ph idx="3" type="pic"/>
          </p:nvPr>
        </p:nvSpPr>
        <p:spPr>
          <a:xfrm>
            <a:off x="7380312" y="1175233"/>
            <a:ext cx="1008112" cy="255610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24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Shape 184"/>
          <p:cNvSpPr/>
          <p:nvPr>
            <p:ph idx="4" type="pic"/>
          </p:nvPr>
        </p:nvSpPr>
        <p:spPr>
          <a:xfrm>
            <a:off x="5643269" y="1261134"/>
            <a:ext cx="1654766" cy="255610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24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8_Images and Contents Layout">
  <p:cSld name="8_Images and Contents Layout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 txBox="1"/>
          <p:nvPr>
            <p:ph idx="1" type="body"/>
          </p:nvPr>
        </p:nvSpPr>
        <p:spPr>
          <a:xfrm>
            <a:off x="395536" y="3291830"/>
            <a:ext cx="8748464" cy="57606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228600" lvl="0" marL="457200" marR="0" rtl="0" algn="l">
              <a:spcBef>
                <a:spcPts val="72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7" name="Shape 187"/>
          <p:cNvSpPr txBox="1"/>
          <p:nvPr>
            <p:ph idx="2" type="body"/>
          </p:nvPr>
        </p:nvSpPr>
        <p:spPr>
          <a:xfrm>
            <a:off x="395536" y="3867894"/>
            <a:ext cx="8748464" cy="288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228600" lvl="0" marL="457200" marR="0" rtl="0" algn="l">
              <a:spcBef>
                <a:spcPts val="28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8" name="Shape 188"/>
          <p:cNvSpPr/>
          <p:nvPr/>
        </p:nvSpPr>
        <p:spPr>
          <a:xfrm>
            <a:off x="0" y="4963500"/>
            <a:ext cx="9144000" cy="18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Shape 189"/>
          <p:cNvSpPr/>
          <p:nvPr/>
        </p:nvSpPr>
        <p:spPr>
          <a:xfrm>
            <a:off x="0" y="0"/>
            <a:ext cx="9144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Shape 190"/>
          <p:cNvSpPr/>
          <p:nvPr>
            <p:ph idx="3" type="pic"/>
          </p:nvPr>
        </p:nvSpPr>
        <p:spPr>
          <a:xfrm>
            <a:off x="467544" y="339502"/>
            <a:ext cx="3312128" cy="280807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24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1" name="Shape 191"/>
          <p:cNvSpPr/>
          <p:nvPr>
            <p:ph idx="4" type="pic"/>
          </p:nvPr>
        </p:nvSpPr>
        <p:spPr>
          <a:xfrm>
            <a:off x="3995936" y="339502"/>
            <a:ext cx="4680520" cy="1332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24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" name="Shape 192"/>
          <p:cNvSpPr/>
          <p:nvPr>
            <p:ph idx="5" type="pic"/>
          </p:nvPr>
        </p:nvSpPr>
        <p:spPr>
          <a:xfrm>
            <a:off x="3995936" y="1815574"/>
            <a:ext cx="1440000" cy="1332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24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Shape 193"/>
          <p:cNvSpPr/>
          <p:nvPr>
            <p:ph idx="6" type="pic"/>
          </p:nvPr>
        </p:nvSpPr>
        <p:spPr>
          <a:xfrm>
            <a:off x="5616196" y="1815574"/>
            <a:ext cx="1440000" cy="1332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24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Shape 194"/>
          <p:cNvSpPr/>
          <p:nvPr>
            <p:ph idx="7" type="pic"/>
          </p:nvPr>
        </p:nvSpPr>
        <p:spPr>
          <a:xfrm>
            <a:off x="7236456" y="1815574"/>
            <a:ext cx="1440000" cy="1332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24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7_Images and Contents Layout">
  <p:cSld name="7_Images and Contents Layout">
    <p:bg>
      <p:bgPr>
        <a:solidFill>
          <a:schemeClr val="accent1"/>
        </a:solidFill>
      </p:bgPr>
    </p:bg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/>
          <p:nvPr>
            <p:ph idx="2" type="pic"/>
          </p:nvPr>
        </p:nvSpPr>
        <p:spPr>
          <a:xfrm>
            <a:off x="6444208" y="267494"/>
            <a:ext cx="2160000" cy="21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24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" name="Shape 197"/>
          <p:cNvSpPr/>
          <p:nvPr>
            <p:ph idx="3" type="pic"/>
          </p:nvPr>
        </p:nvSpPr>
        <p:spPr>
          <a:xfrm>
            <a:off x="6444208" y="2715766"/>
            <a:ext cx="2160000" cy="21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24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" name="Shape 198"/>
          <p:cNvSpPr/>
          <p:nvPr>
            <p:ph idx="4" type="pic"/>
          </p:nvPr>
        </p:nvSpPr>
        <p:spPr>
          <a:xfrm>
            <a:off x="3986213" y="267494"/>
            <a:ext cx="2160000" cy="21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24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Shape 199"/>
          <p:cNvSpPr/>
          <p:nvPr>
            <p:ph idx="5" type="pic"/>
          </p:nvPr>
        </p:nvSpPr>
        <p:spPr>
          <a:xfrm>
            <a:off x="3986213" y="2715766"/>
            <a:ext cx="2160000" cy="21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24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con sets layout">
  <p:cSld name="icon sets layout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 txBox="1"/>
          <p:nvPr>
            <p:ph idx="1" type="body"/>
          </p:nvPr>
        </p:nvSpPr>
        <p:spPr>
          <a:xfrm>
            <a:off x="0" y="123478"/>
            <a:ext cx="9144000" cy="57606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228600" lvl="0" marL="457200" marR="0" rtl="0" algn="ctr">
              <a:spcBef>
                <a:spcPts val="72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" name="Shape 202"/>
          <p:cNvSpPr/>
          <p:nvPr/>
        </p:nvSpPr>
        <p:spPr>
          <a:xfrm>
            <a:off x="354008" y="1131589"/>
            <a:ext cx="2849840" cy="3649171"/>
          </a:xfrm>
          <a:prstGeom prst="roundRect">
            <a:avLst>
              <a:gd fmla="val 3968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Shape 203"/>
          <p:cNvSpPr/>
          <p:nvPr/>
        </p:nvSpPr>
        <p:spPr>
          <a:xfrm>
            <a:off x="531932" y="1347500"/>
            <a:ext cx="108520" cy="3240473"/>
          </a:xfrm>
          <a:prstGeom prst="roundRect">
            <a:avLst>
              <a:gd fmla="val 50000" name="adj"/>
            </a:avLst>
          </a:prstGeom>
          <a:solidFill>
            <a:schemeClr val="lt1">
              <a:alpha val="40784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Shape 204"/>
          <p:cNvSpPr/>
          <p:nvPr/>
        </p:nvSpPr>
        <p:spPr>
          <a:xfrm rot="5400000">
            <a:off x="2592642" y="1238201"/>
            <a:ext cx="502331" cy="502331"/>
          </a:xfrm>
          <a:prstGeom prst="halfFrame">
            <a:avLst>
              <a:gd fmla="val 23728" name="adj1"/>
              <a:gd fmla="val 24642" name="adj2"/>
            </a:avLst>
          </a:prstGeom>
          <a:solidFill>
            <a:schemeClr val="lt1">
              <a:alpha val="22745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Agenda Layout">
  <p:cSld name="1_Agenda Layout"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/>
          <p:nvPr/>
        </p:nvSpPr>
        <p:spPr>
          <a:xfrm>
            <a:off x="-2604" y="0"/>
            <a:ext cx="1584176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E:\002-KIMS BUSINESS\007-02-Fullslidesppt-Contents\20161228\02-edu\bulb-item2.png" id="207" name="Shape 20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16735" y="2931790"/>
            <a:ext cx="945499" cy="20984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Agenda Layout">
  <p:cSld name="Agenda Layou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/>
          <p:nvPr/>
        </p:nvSpPr>
        <p:spPr>
          <a:xfrm>
            <a:off x="-2604" y="0"/>
            <a:ext cx="1584176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E:\002-KIMS BUSINESS\007-02-Fullslidesppt-Contents\20161228\02-edu\bulb-item2.png" id="27" name="Shape 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89484" y="938231"/>
            <a:ext cx="1584176" cy="351595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E:\002-KIMS BUSINESS\007-02-Fullslidesppt-Contents\20161228\02-edu\bulb-item.png" id="28" name="Shape 28"/>
          <p:cNvPicPr preferRelativeResize="0"/>
          <p:nvPr/>
        </p:nvPicPr>
        <p:blipFill rotWithShape="1">
          <a:blip r:embed="rId3">
            <a:alphaModFix/>
          </a:blip>
          <a:srcRect b="0" l="0" r="50000" t="0"/>
          <a:stretch/>
        </p:blipFill>
        <p:spPr>
          <a:xfrm>
            <a:off x="789484" y="938231"/>
            <a:ext cx="792088" cy="35159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mages and Contents Layout">
  <p:cSld name="Images and Contents Layout">
    <p:bg>
      <p:bgPr>
        <a:solidFill>
          <a:schemeClr val="lt1"/>
        </a:solidFill>
      </p:bgPr>
    </p:bg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/>
          <p:nvPr/>
        </p:nvSpPr>
        <p:spPr>
          <a:xfrm>
            <a:off x="143508" y="92609"/>
            <a:ext cx="8856984" cy="495828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Shape 31"/>
          <p:cNvSpPr txBox="1"/>
          <p:nvPr>
            <p:ph idx="1" type="body"/>
          </p:nvPr>
        </p:nvSpPr>
        <p:spPr>
          <a:xfrm>
            <a:off x="0" y="181632"/>
            <a:ext cx="9144000" cy="57606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228600" lvl="0" marL="457200" marR="0" rtl="0" algn="ctr">
              <a:spcBef>
                <a:spcPts val="72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" name="Shape 32"/>
          <p:cNvSpPr txBox="1"/>
          <p:nvPr>
            <p:ph idx="2" type="body"/>
          </p:nvPr>
        </p:nvSpPr>
        <p:spPr>
          <a:xfrm>
            <a:off x="0" y="757696"/>
            <a:ext cx="9144000" cy="288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228600" lvl="0" marL="457200" marR="0" rtl="0" algn="ctr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" name="Shape 33"/>
          <p:cNvSpPr/>
          <p:nvPr>
            <p:ph idx="3" type="pic"/>
          </p:nvPr>
        </p:nvSpPr>
        <p:spPr>
          <a:xfrm>
            <a:off x="0" y="1347774"/>
            <a:ext cx="2160240" cy="187204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24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" name="Shape 34"/>
          <p:cNvSpPr/>
          <p:nvPr>
            <p:ph idx="4" type="pic"/>
          </p:nvPr>
        </p:nvSpPr>
        <p:spPr>
          <a:xfrm>
            <a:off x="2327920" y="1347774"/>
            <a:ext cx="2160240" cy="187204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24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" name="Shape 35"/>
          <p:cNvSpPr/>
          <p:nvPr>
            <p:ph idx="5" type="pic"/>
          </p:nvPr>
        </p:nvSpPr>
        <p:spPr>
          <a:xfrm>
            <a:off x="4655840" y="1347774"/>
            <a:ext cx="2160240" cy="187204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24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" name="Shape 36"/>
          <p:cNvSpPr/>
          <p:nvPr>
            <p:ph idx="6" type="pic"/>
          </p:nvPr>
        </p:nvSpPr>
        <p:spPr>
          <a:xfrm>
            <a:off x="6983760" y="1347774"/>
            <a:ext cx="2160240" cy="187204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24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" name="Shape 37"/>
          <p:cNvSpPr/>
          <p:nvPr/>
        </p:nvSpPr>
        <p:spPr>
          <a:xfrm>
            <a:off x="0" y="3219822"/>
            <a:ext cx="2160000" cy="158417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Shape 38"/>
          <p:cNvSpPr/>
          <p:nvPr/>
        </p:nvSpPr>
        <p:spPr>
          <a:xfrm>
            <a:off x="2328000" y="3219822"/>
            <a:ext cx="2160000" cy="158417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Shape 39"/>
          <p:cNvSpPr/>
          <p:nvPr/>
        </p:nvSpPr>
        <p:spPr>
          <a:xfrm>
            <a:off x="4656000" y="3219822"/>
            <a:ext cx="2160000" cy="158417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Shape 40"/>
          <p:cNvSpPr/>
          <p:nvPr/>
        </p:nvSpPr>
        <p:spPr>
          <a:xfrm>
            <a:off x="6984000" y="3219822"/>
            <a:ext cx="2160000" cy="158417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_Basic Layout">
  <p:cSld name="3_Basic Layou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/>
          <p:nvPr/>
        </p:nvSpPr>
        <p:spPr>
          <a:xfrm>
            <a:off x="0" y="3399842"/>
            <a:ext cx="9144000" cy="17436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Shape 43"/>
          <p:cNvSpPr txBox="1"/>
          <p:nvPr>
            <p:ph idx="1" type="body"/>
          </p:nvPr>
        </p:nvSpPr>
        <p:spPr>
          <a:xfrm>
            <a:off x="0" y="123478"/>
            <a:ext cx="9144000" cy="57606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228600" lvl="0" marL="457200" marR="0" rtl="0" algn="ctr">
              <a:spcBef>
                <a:spcPts val="72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" name="Shape 44"/>
          <p:cNvSpPr txBox="1"/>
          <p:nvPr>
            <p:ph idx="2" type="body"/>
          </p:nvPr>
        </p:nvSpPr>
        <p:spPr>
          <a:xfrm>
            <a:off x="0" y="699542"/>
            <a:ext cx="9144000" cy="288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228600" lvl="0" marL="457200" marR="0" rtl="0" algn="ctr">
              <a:spcBef>
                <a:spcPts val="28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" name="Shape 45"/>
          <p:cNvSpPr/>
          <p:nvPr/>
        </p:nvSpPr>
        <p:spPr>
          <a:xfrm>
            <a:off x="4043561" y="2859782"/>
            <a:ext cx="1080120" cy="1080120"/>
          </a:xfrm>
          <a:prstGeom prst="ellipse">
            <a:avLst/>
          </a:prstGeom>
          <a:solidFill>
            <a:schemeClr val="accent1"/>
          </a:solidFill>
          <a:ln cap="flat" cmpd="sng" w="635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E:\002-KIMS BUSINESS\007-02-Fullslidesppt-Contents\20161228\02-edu\bulb-item.png" id="46" name="Shape 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408057" y="3010192"/>
            <a:ext cx="351128" cy="779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asic Layout">
  <p:cSld name="Basic Layou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 txBox="1"/>
          <p:nvPr>
            <p:ph idx="1" type="body"/>
          </p:nvPr>
        </p:nvSpPr>
        <p:spPr>
          <a:xfrm>
            <a:off x="0" y="123478"/>
            <a:ext cx="9144000" cy="57606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228600" lvl="0" marL="457200" marR="0" rtl="0" algn="ctr">
              <a:spcBef>
                <a:spcPts val="72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" name="Shape 49"/>
          <p:cNvSpPr txBox="1"/>
          <p:nvPr>
            <p:ph idx="2" type="body"/>
          </p:nvPr>
        </p:nvSpPr>
        <p:spPr>
          <a:xfrm>
            <a:off x="0" y="699542"/>
            <a:ext cx="9144000" cy="288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228600" lvl="0" marL="457200" marR="0" rtl="0" algn="ctr">
              <a:spcBef>
                <a:spcPts val="28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" name="Shape 50"/>
          <p:cNvSpPr/>
          <p:nvPr/>
        </p:nvSpPr>
        <p:spPr>
          <a:xfrm>
            <a:off x="0" y="4963500"/>
            <a:ext cx="9144000" cy="18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" name="Shape 51"/>
          <p:cNvSpPr/>
          <p:nvPr/>
        </p:nvSpPr>
        <p:spPr>
          <a:xfrm>
            <a:off x="0" y="0"/>
            <a:ext cx="9144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Break Layout">
  <p:cSld name="Section Break Layout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/>
          <p:nvPr/>
        </p:nvSpPr>
        <p:spPr>
          <a:xfrm>
            <a:off x="0" y="2571750"/>
            <a:ext cx="9144000" cy="257175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Shape 54"/>
          <p:cNvSpPr/>
          <p:nvPr/>
        </p:nvSpPr>
        <p:spPr>
          <a:xfrm>
            <a:off x="2116108" y="843558"/>
            <a:ext cx="4896544" cy="34563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Shape 55"/>
          <p:cNvSpPr/>
          <p:nvPr/>
        </p:nvSpPr>
        <p:spPr>
          <a:xfrm>
            <a:off x="2116108" y="0"/>
            <a:ext cx="4896544" cy="1954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Shape 56"/>
          <p:cNvSpPr/>
          <p:nvPr/>
        </p:nvSpPr>
        <p:spPr>
          <a:xfrm>
            <a:off x="2116108" y="4948014"/>
            <a:ext cx="4896544" cy="1954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Shape 57"/>
          <p:cNvSpPr txBox="1"/>
          <p:nvPr>
            <p:ph idx="1" type="body"/>
          </p:nvPr>
        </p:nvSpPr>
        <p:spPr>
          <a:xfrm>
            <a:off x="2116108" y="3049518"/>
            <a:ext cx="4896544" cy="57606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228600" lvl="0" marL="457200" marR="0" rtl="0" algn="ctr">
              <a:spcBef>
                <a:spcPts val="72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Shape 58"/>
          <p:cNvSpPr txBox="1"/>
          <p:nvPr>
            <p:ph idx="2" type="body"/>
          </p:nvPr>
        </p:nvSpPr>
        <p:spPr>
          <a:xfrm>
            <a:off x="2116108" y="3625582"/>
            <a:ext cx="4896544" cy="288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228600" lvl="0" marL="457200" marR="0" rtl="0" algn="ctr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E:\002-KIMS BUSINESS\007-02-Fullslidesppt-Contents\20161228\02-edu\bulb-item.png" id="59" name="Shape 5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4155985" y="1156325"/>
            <a:ext cx="816788" cy="18128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Images and Contents Layout">
  <p:cSld name="1_Images and Contents Layout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/>
          <p:nvPr/>
        </p:nvSpPr>
        <p:spPr>
          <a:xfrm>
            <a:off x="0" y="2932113"/>
            <a:ext cx="9144000" cy="22113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Shape 62"/>
          <p:cNvSpPr txBox="1"/>
          <p:nvPr>
            <p:ph idx="1" type="body"/>
          </p:nvPr>
        </p:nvSpPr>
        <p:spPr>
          <a:xfrm>
            <a:off x="0" y="181632"/>
            <a:ext cx="9144000" cy="57606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228600" lvl="0" marL="457200" marR="0" rtl="0" algn="ctr">
              <a:spcBef>
                <a:spcPts val="72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3" name="Shape 63"/>
          <p:cNvSpPr txBox="1"/>
          <p:nvPr>
            <p:ph idx="2" type="body"/>
          </p:nvPr>
        </p:nvSpPr>
        <p:spPr>
          <a:xfrm>
            <a:off x="0" y="757696"/>
            <a:ext cx="9144000" cy="288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228600" lvl="0" marL="457200" marR="0" rtl="0" algn="ctr">
              <a:spcBef>
                <a:spcPts val="28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D:\Fullppt\005-PNG이미지\노트북.png" id="64" name="Shape 6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555776" y="1131590"/>
            <a:ext cx="7230270" cy="3677432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Shape 65"/>
          <p:cNvSpPr/>
          <p:nvPr>
            <p:ph idx="3" type="pic"/>
          </p:nvPr>
        </p:nvSpPr>
        <p:spPr>
          <a:xfrm>
            <a:off x="4513480" y="1626257"/>
            <a:ext cx="3465217" cy="256260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24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6" name="Shape 66"/>
          <p:cNvSpPr/>
          <p:nvPr/>
        </p:nvSpPr>
        <p:spPr>
          <a:xfrm>
            <a:off x="467544" y="3363838"/>
            <a:ext cx="3024336" cy="10081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theme" Target="../theme/theme2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4.xml"/><Relationship Id="rId10" Type="http://schemas.openxmlformats.org/officeDocument/2006/relationships/slideLayout" Target="../slideLayouts/slideLayout13.xml"/><Relationship Id="rId13" Type="http://schemas.openxmlformats.org/officeDocument/2006/relationships/slideLayout" Target="../slideLayouts/slideLayout16.xml"/><Relationship Id="rId1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4.xml"/><Relationship Id="rId2" Type="http://schemas.openxmlformats.org/officeDocument/2006/relationships/slideLayout" Target="../slideLayouts/slideLayout5.xml"/><Relationship Id="rId3" Type="http://schemas.openxmlformats.org/officeDocument/2006/relationships/slideLayout" Target="../slideLayouts/slideLayout6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8.xml"/><Relationship Id="rId14" Type="http://schemas.openxmlformats.org/officeDocument/2006/relationships/slideLayout" Target="../slideLayouts/slideLayout17.xml"/><Relationship Id="rId17" Type="http://schemas.openxmlformats.org/officeDocument/2006/relationships/theme" Target="../theme/theme4.xml"/><Relationship Id="rId16" Type="http://schemas.openxmlformats.org/officeDocument/2006/relationships/slideLayout" Target="../slideLayouts/slideLayout19.xml"/><Relationship Id="rId5" Type="http://schemas.openxmlformats.org/officeDocument/2006/relationships/slideLayout" Target="../slideLayouts/slideLayout8.xml"/><Relationship Id="rId6" Type="http://schemas.openxmlformats.org/officeDocument/2006/relationships/slideLayout" Target="../slideLayouts/slideLayout9.xml"/><Relationship Id="rId7" Type="http://schemas.openxmlformats.org/officeDocument/2006/relationships/slideLayout" Target="../slideLayouts/slideLayout10.xml"/><Relationship Id="rId8" Type="http://schemas.openxmlformats.org/officeDocument/2006/relationships/slideLayout" Target="../slideLayouts/slideLayout11.xml"/></Relationships>
</file>

<file path=ppt/slideMasters/_rels/slideMaster4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29.xml"/><Relationship Id="rId13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1.xml"/><Relationship Id="rId3" Type="http://schemas.openxmlformats.org/officeDocument/2006/relationships/slideLayout" Target="../slideLayouts/slideLayout22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5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3.xml"/><Relationship Id="rId17" Type="http://schemas.openxmlformats.org/officeDocument/2006/relationships/theme" Target="../theme/theme3.xml"/><Relationship Id="rId16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6.xml"/><Relationship Id="rId8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</p:sldLayoutIdLst>
  <mc:AlternateContent>
    <mc:Choice Requires="p14">
      <p:transition spd="slow" p14:dur="1000">
        <p:push dir="r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50" r:id="rId1"/>
  </p:sldLayoutIdLst>
  <mc:AlternateContent>
    <mc:Choice Requires="p14">
      <p:transition spd="slow" p14:dur="1000">
        <p:push dir="r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5" r:id="rId15"/>
    <p:sldLayoutId id="2147483666" r:id="rId16"/>
  </p:sldLayoutIdLst>
  <mc:AlternateContent>
    <mc:Choice Requires="p14">
      <p:transition spd="slow" p14:dur="1000">
        <p:push dir="r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  <p:sldLayoutId id="2147483679" r:id="rId13"/>
    <p:sldLayoutId id="2147483680" r:id="rId14"/>
    <p:sldLayoutId id="2147483681" r:id="rId15"/>
    <p:sldLayoutId id="2147483682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www.sciencedirect.com/science/article/pii/S0747563214005524" TargetMode="External"/><Relationship Id="rId4" Type="http://schemas.openxmlformats.org/officeDocument/2006/relationships/hyperlink" Target="https://www.tandfonline.com/doi/full/10.1080/23279095.2015.1136310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4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2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5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1.png"/><Relationship Id="rId4" Type="http://schemas.openxmlformats.org/officeDocument/2006/relationships/image" Target="../media/image19.png"/><Relationship Id="rId9" Type="http://schemas.openxmlformats.org/officeDocument/2006/relationships/image" Target="../media/image48.jpg"/><Relationship Id="rId5" Type="http://schemas.openxmlformats.org/officeDocument/2006/relationships/image" Target="../media/image18.png"/><Relationship Id="rId6" Type="http://schemas.openxmlformats.org/officeDocument/2006/relationships/image" Target="../media/image17.jpg"/><Relationship Id="rId7" Type="http://schemas.openxmlformats.org/officeDocument/2006/relationships/image" Target="../media/image45.jpg"/><Relationship Id="rId8" Type="http://schemas.openxmlformats.org/officeDocument/2006/relationships/image" Target="../media/image51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8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1" Type="http://schemas.openxmlformats.org/officeDocument/2006/relationships/image" Target="../media/image31.png"/><Relationship Id="rId10" Type="http://schemas.openxmlformats.org/officeDocument/2006/relationships/image" Target="../media/image35.png"/><Relationship Id="rId1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9.png"/><Relationship Id="rId4" Type="http://schemas.openxmlformats.org/officeDocument/2006/relationships/image" Target="../media/image50.png"/><Relationship Id="rId9" Type="http://schemas.openxmlformats.org/officeDocument/2006/relationships/image" Target="../media/image30.png"/><Relationship Id="rId5" Type="http://schemas.openxmlformats.org/officeDocument/2006/relationships/image" Target="../media/image38.png"/><Relationship Id="rId6" Type="http://schemas.openxmlformats.org/officeDocument/2006/relationships/image" Target="../media/image34.png"/><Relationship Id="rId7" Type="http://schemas.openxmlformats.org/officeDocument/2006/relationships/image" Target="../media/image32.png"/><Relationship Id="rId8" Type="http://schemas.openxmlformats.org/officeDocument/2006/relationships/image" Target="../media/image3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7.png"/><Relationship Id="rId4" Type="http://schemas.openxmlformats.org/officeDocument/2006/relationships/image" Target="../media/image43.png"/><Relationship Id="rId5" Type="http://schemas.openxmlformats.org/officeDocument/2006/relationships/image" Target="../media/image41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9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0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2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www.cam.ac.uk/research/news/brain-training-app-found-to-improve-memory-in-people-with-mild-cognitive-impairment" TargetMode="External"/><Relationship Id="rId4" Type="http://schemas.openxmlformats.org/officeDocument/2006/relationships/hyperlink" Target="https://www.alzheimers.org.uk/info/20027/news_and_media/541/facts_for_the_media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www.ncbi.nlm.nih.gov/pubmed/21186914" TargetMode="External"/><Relationship Id="rId4" Type="http://schemas.openxmlformats.org/officeDocument/2006/relationships/hyperlink" Target="https://www.ncbi.nlm.nih.gov/pmc/articles/PMC2725932/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 txBox="1"/>
          <p:nvPr>
            <p:ph idx="1" type="body"/>
          </p:nvPr>
        </p:nvSpPr>
        <p:spPr>
          <a:xfrm>
            <a:off x="3851920" y="1794902"/>
            <a:ext cx="5292080" cy="108012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Leonidas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An Assistant for the Elderly</a:t>
            </a:r>
            <a:endParaRPr/>
          </a:p>
        </p:txBody>
      </p:sp>
      <p:sp>
        <p:nvSpPr>
          <p:cNvPr id="213" name="Shape 213"/>
          <p:cNvSpPr txBox="1"/>
          <p:nvPr>
            <p:ph idx="2" type="body"/>
          </p:nvPr>
        </p:nvSpPr>
        <p:spPr>
          <a:xfrm>
            <a:off x="3851772" y="2947030"/>
            <a:ext cx="5292080" cy="48881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Team 15 Sparta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4" name="Shape 214"/>
          <p:cNvPicPr preferRelativeResize="0"/>
          <p:nvPr/>
        </p:nvPicPr>
        <p:blipFill rotWithShape="1">
          <a:blip r:embed="rId3">
            <a:alphaModFix amt="20000"/>
          </a:blip>
          <a:srcRect b="0" l="0" r="0" t="0"/>
          <a:stretch/>
        </p:blipFill>
        <p:spPr>
          <a:xfrm>
            <a:off x="8172400" y="-1"/>
            <a:ext cx="961308" cy="1062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Shape 336"/>
          <p:cNvSpPr txBox="1"/>
          <p:nvPr>
            <p:ph idx="1" type="body"/>
          </p:nvPr>
        </p:nvSpPr>
        <p:spPr>
          <a:xfrm>
            <a:off x="0" y="1612228"/>
            <a:ext cx="9144000" cy="57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chemeClr val="hlink"/>
                </a:solidFill>
              </a:rPr>
              <a:t>Will the elderly respond better to a robot compared to an app?</a:t>
            </a:r>
            <a:endParaRPr sz="48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Shape 341"/>
          <p:cNvSpPr txBox="1"/>
          <p:nvPr>
            <p:ph idx="1" type="body"/>
          </p:nvPr>
        </p:nvSpPr>
        <p:spPr>
          <a:xfrm>
            <a:off x="0" y="123478"/>
            <a:ext cx="91440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Arial"/>
              <a:buNone/>
            </a:pPr>
            <a:r>
              <a:rPr lang="en-US"/>
              <a:t>Surprisingly well!</a:t>
            </a:r>
            <a:endParaRPr b="0" i="0" sz="36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" name="Shape 342"/>
          <p:cNvSpPr txBox="1"/>
          <p:nvPr/>
        </p:nvSpPr>
        <p:spPr>
          <a:xfrm>
            <a:off x="1083125" y="1306950"/>
            <a:ext cx="67857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A</a:t>
            </a:r>
            <a:r>
              <a:rPr lang="en-US" sz="1800"/>
              <a:t>ge-related deficits in multitasking will be less when more non computer based tasks are used.</a:t>
            </a:r>
            <a:endParaRPr sz="1800"/>
          </a:p>
          <a:p>
            <a:pPr indent="0" lvl="0" marL="0" rtl="0" algn="ctr">
              <a:lnSpc>
                <a:spcPct val="10434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/>
              <a:t>People respond better to robots than computer tablets delivering healthcare instructions</a:t>
            </a:r>
            <a:r>
              <a:rPr lang="en-US" sz="1800">
                <a:solidFill>
                  <a:srgbClr val="505050"/>
                </a:solidFill>
              </a:rPr>
              <a:t>.</a:t>
            </a:r>
            <a:endParaRPr sz="1800">
              <a:solidFill>
                <a:srgbClr val="505050"/>
              </a:solidFill>
            </a:endParaRPr>
          </a:p>
          <a:p>
            <a:pPr indent="0" lvl="0" marL="0" marR="0" rtl="0" algn="ctr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43" name="Shape 343"/>
          <p:cNvSpPr txBox="1"/>
          <p:nvPr/>
        </p:nvSpPr>
        <p:spPr>
          <a:xfrm>
            <a:off x="323528" y="4011910"/>
            <a:ext cx="87849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1F1F3"/>
                </a:solidFill>
                <a:latin typeface="Arial"/>
                <a:ea typeface="Arial"/>
                <a:cs typeface="Arial"/>
                <a:sym typeface="Arial"/>
              </a:rPr>
              <a:t>[1] Jordan A.Mann, Bruce A.MacDonald, I.-Han Kuo, Xingyan Li, Elizabeth Broadbent People respond better to robots than computer tablets delivering healthcare instructions. </a:t>
            </a:r>
            <a:r>
              <a:rPr lang="en-US" sz="12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https://www.sciencedirect.com/science/article/pii/S0747563214005524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D1F1F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1F1F3"/>
                </a:solidFill>
                <a:latin typeface="Arial"/>
                <a:ea typeface="Arial"/>
                <a:cs typeface="Arial"/>
                <a:sym typeface="Arial"/>
              </a:rPr>
              <a:t>[2] Marla Kosowicz, Sarah E.MacPherson Improving multitasking assessment in healthy older adults using a prop-based version of the Breakfast task. </a:t>
            </a:r>
            <a:r>
              <a:rPr lang="en-US" sz="12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https://www.tandfonline.com/doi/full/10.1080/23279095.2015.1136310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Shape 348"/>
          <p:cNvSpPr txBox="1"/>
          <p:nvPr>
            <p:ph idx="1" type="body"/>
          </p:nvPr>
        </p:nvSpPr>
        <p:spPr>
          <a:xfrm>
            <a:off x="0" y="123478"/>
            <a:ext cx="91440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Arial"/>
              <a:buNone/>
            </a:pPr>
            <a:r>
              <a:rPr lang="en-US"/>
              <a:t>Robot plays </a:t>
            </a:r>
            <a:r>
              <a:rPr lang="en-US"/>
              <a:t>beneficial</a:t>
            </a:r>
            <a:r>
              <a:rPr lang="en-US"/>
              <a:t> games</a:t>
            </a:r>
            <a:endParaRPr b="0" i="0" sz="36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9" name="Shape 349"/>
          <p:cNvSpPr txBox="1"/>
          <p:nvPr/>
        </p:nvSpPr>
        <p:spPr>
          <a:xfrm>
            <a:off x="1083125" y="1306950"/>
            <a:ext cx="67857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434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/>
              <a:t>Reaction testing games - Arcade style games that require pressing buttons engage motor cognition.</a:t>
            </a:r>
            <a:endParaRPr sz="1800"/>
          </a:p>
          <a:p>
            <a:pPr indent="0" lvl="0" marL="0" rtl="0" algn="ctr">
              <a:lnSpc>
                <a:spcPct val="104347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/>
          </a:p>
          <a:p>
            <a:pPr indent="0" lvl="0" marL="0" rtl="0" algn="ctr">
              <a:lnSpc>
                <a:spcPct val="104347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/>
              <a:t>Memory games - Improve ability to retain information</a:t>
            </a:r>
            <a:endParaRPr sz="1800"/>
          </a:p>
          <a:p>
            <a:pPr indent="0" lvl="0" marL="0" marR="0" rtl="0" algn="ctr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Shape 354"/>
          <p:cNvSpPr txBox="1"/>
          <p:nvPr>
            <p:ph idx="1" type="body"/>
          </p:nvPr>
        </p:nvSpPr>
        <p:spPr>
          <a:xfrm>
            <a:off x="2116108" y="3049518"/>
            <a:ext cx="4896544" cy="5760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en-US"/>
              <a:t>Architecture </a:t>
            </a:r>
            <a:r>
              <a:rPr b="0" i="0" lang="en-US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Overview </a:t>
            </a:r>
            <a:endParaRPr b="0" i="0" sz="3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Shape 359"/>
          <p:cNvSpPr txBox="1"/>
          <p:nvPr>
            <p:ph idx="1" type="body"/>
          </p:nvPr>
        </p:nvSpPr>
        <p:spPr>
          <a:xfrm>
            <a:off x="145290" y="237382"/>
            <a:ext cx="60123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Arial"/>
              <a:buNone/>
            </a:pPr>
            <a:r>
              <a:rPr b="1" lang="en-US"/>
              <a:t>Leo is a Penguin</a:t>
            </a:r>
            <a:endParaRPr/>
          </a:p>
        </p:txBody>
      </p:sp>
      <p:pic>
        <p:nvPicPr>
          <p:cNvPr id="360" name="Shape 360"/>
          <p:cNvPicPr preferRelativeResize="0"/>
          <p:nvPr/>
        </p:nvPicPr>
        <p:blipFill rotWithShape="1">
          <a:blip r:embed="rId3">
            <a:alphaModFix/>
          </a:blip>
          <a:srcRect b="-24161" l="0" r="0" t="0"/>
          <a:stretch/>
        </p:blipFill>
        <p:spPr>
          <a:xfrm>
            <a:off x="482150" y="813375"/>
            <a:ext cx="2912276" cy="4821350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Shape 361"/>
          <p:cNvSpPr/>
          <p:nvPr/>
        </p:nvSpPr>
        <p:spPr>
          <a:xfrm>
            <a:off x="4108650" y="0"/>
            <a:ext cx="5035200" cy="5143500"/>
          </a:xfrm>
          <a:prstGeom prst="rect">
            <a:avLst/>
          </a:prstGeom>
          <a:solidFill>
            <a:schemeClr val="accent3">
              <a:alpha val="4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" name="Shape 362"/>
          <p:cNvSpPr txBox="1"/>
          <p:nvPr/>
        </p:nvSpPr>
        <p:spPr>
          <a:xfrm>
            <a:off x="4263975" y="267125"/>
            <a:ext cx="4520100" cy="47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>
                <a:solidFill>
                  <a:srgbClr val="F3F3F3"/>
                </a:solidFill>
                <a:latin typeface="Verdana"/>
                <a:ea typeface="Verdana"/>
                <a:cs typeface="Verdana"/>
                <a:sym typeface="Verdana"/>
              </a:rPr>
              <a:t>ARMS</a:t>
            </a:r>
            <a:endParaRPr sz="3000">
              <a:solidFill>
                <a:srgbClr val="F3F3F3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302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Char char="●"/>
            </a:pPr>
            <a:r>
              <a:rPr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Move in a single plane</a:t>
            </a:r>
            <a:endParaRPr sz="16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302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Char char="●"/>
            </a:pPr>
            <a:r>
              <a:rPr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Each arm has an elbow joint to move hand/elbow</a:t>
            </a:r>
            <a:endParaRPr sz="16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3F3F3"/>
                </a:solidFill>
                <a:latin typeface="Verdana"/>
                <a:ea typeface="Verdana"/>
                <a:cs typeface="Verdana"/>
                <a:sym typeface="Verdana"/>
              </a:rPr>
              <a:t>LEDs</a:t>
            </a:r>
            <a:endParaRPr sz="3000">
              <a:solidFill>
                <a:srgbClr val="F3F3F3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302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Char char="●"/>
            </a:pPr>
            <a:r>
              <a:rPr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Three colours Red, Green and Yellow</a:t>
            </a:r>
            <a:endParaRPr sz="16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302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Char char="●"/>
            </a:pPr>
            <a:r>
              <a:rPr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Controlled by RPI via GPIO pins</a:t>
            </a:r>
            <a:endParaRPr sz="16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3F3F3"/>
                </a:solidFill>
                <a:latin typeface="Verdana"/>
                <a:ea typeface="Verdana"/>
                <a:cs typeface="Verdana"/>
                <a:sym typeface="Verdana"/>
              </a:rPr>
              <a:t>Tracks</a:t>
            </a:r>
            <a:endParaRPr sz="3000">
              <a:solidFill>
                <a:srgbClr val="F3F3F3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302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Char char="●"/>
            </a:pPr>
            <a:r>
              <a:rPr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Chosen over wheel system as it’s easier to program movement over a table, can go over minor bumps and over minor table gaps</a:t>
            </a:r>
            <a:endParaRPr sz="16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Shape 367"/>
          <p:cNvSpPr txBox="1"/>
          <p:nvPr>
            <p:ph idx="1" type="body"/>
          </p:nvPr>
        </p:nvSpPr>
        <p:spPr>
          <a:xfrm>
            <a:off x="0" y="123478"/>
            <a:ext cx="9144000" cy="5760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Hardware Overview (Front)</a:t>
            </a:r>
            <a:endParaRPr b="0" i="0" sz="36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" name="Shape 368"/>
          <p:cNvSpPr/>
          <p:nvPr/>
        </p:nvSpPr>
        <p:spPr>
          <a:xfrm>
            <a:off x="0" y="843558"/>
            <a:ext cx="9144000" cy="417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9" name="Shape 369"/>
          <p:cNvSpPr txBox="1"/>
          <p:nvPr/>
        </p:nvSpPr>
        <p:spPr>
          <a:xfrm>
            <a:off x="6114175" y="1091175"/>
            <a:ext cx="2856300" cy="37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Shape 370"/>
          <p:cNvSpPr txBox="1"/>
          <p:nvPr/>
        </p:nvSpPr>
        <p:spPr>
          <a:xfrm>
            <a:off x="4388075" y="1508600"/>
            <a:ext cx="6398700" cy="7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71" name="Shape 3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1675" y="930875"/>
            <a:ext cx="6979475" cy="410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Shape 376"/>
          <p:cNvSpPr txBox="1"/>
          <p:nvPr>
            <p:ph idx="1" type="body"/>
          </p:nvPr>
        </p:nvSpPr>
        <p:spPr>
          <a:xfrm>
            <a:off x="0" y="123478"/>
            <a:ext cx="91440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Hardware Overview (B</a:t>
            </a:r>
            <a:r>
              <a:rPr lang="en-US"/>
              <a:t>ack)</a:t>
            </a:r>
            <a:endParaRPr b="0" i="0" sz="36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7" name="Shape 377"/>
          <p:cNvSpPr/>
          <p:nvPr/>
        </p:nvSpPr>
        <p:spPr>
          <a:xfrm>
            <a:off x="0" y="843558"/>
            <a:ext cx="9144000" cy="417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8" name="Shape 378"/>
          <p:cNvSpPr txBox="1"/>
          <p:nvPr/>
        </p:nvSpPr>
        <p:spPr>
          <a:xfrm>
            <a:off x="6114175" y="1091175"/>
            <a:ext cx="2856300" cy="37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Shape 379"/>
          <p:cNvSpPr txBox="1"/>
          <p:nvPr/>
        </p:nvSpPr>
        <p:spPr>
          <a:xfrm>
            <a:off x="4388075" y="1508600"/>
            <a:ext cx="6398700" cy="7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0" name="Shape 3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7600" y="932900"/>
            <a:ext cx="4616877" cy="4087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Shape 385"/>
          <p:cNvSpPr txBox="1"/>
          <p:nvPr>
            <p:ph idx="1" type="body"/>
          </p:nvPr>
        </p:nvSpPr>
        <p:spPr>
          <a:xfrm>
            <a:off x="0" y="123478"/>
            <a:ext cx="91440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Hardware Overview (Bottom)</a:t>
            </a:r>
            <a:endParaRPr b="0" i="0" sz="36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" name="Shape 386"/>
          <p:cNvSpPr/>
          <p:nvPr/>
        </p:nvSpPr>
        <p:spPr>
          <a:xfrm>
            <a:off x="0" y="843558"/>
            <a:ext cx="9144000" cy="417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7" name="Shape 387"/>
          <p:cNvSpPr txBox="1"/>
          <p:nvPr/>
        </p:nvSpPr>
        <p:spPr>
          <a:xfrm>
            <a:off x="6114175" y="1091175"/>
            <a:ext cx="2856300" cy="37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Shape 388"/>
          <p:cNvSpPr txBox="1"/>
          <p:nvPr/>
        </p:nvSpPr>
        <p:spPr>
          <a:xfrm>
            <a:off x="4388075" y="1508600"/>
            <a:ext cx="6398700" cy="7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9" name="Shape 3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9400" y="1401027"/>
            <a:ext cx="6502350" cy="3153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Shape 394"/>
          <p:cNvSpPr txBox="1"/>
          <p:nvPr>
            <p:ph idx="1" type="body"/>
          </p:nvPr>
        </p:nvSpPr>
        <p:spPr>
          <a:xfrm>
            <a:off x="0" y="123478"/>
            <a:ext cx="9144000" cy="5760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Software Overview</a:t>
            </a:r>
            <a:endParaRPr b="0" i="0" sz="36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Shape 395"/>
          <p:cNvSpPr/>
          <p:nvPr/>
        </p:nvSpPr>
        <p:spPr>
          <a:xfrm>
            <a:off x="0" y="843558"/>
            <a:ext cx="9144000" cy="417646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age1image1699376960" id="396" name="Shape 39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79623" y="699542"/>
            <a:ext cx="6984776" cy="47813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Shape 401"/>
          <p:cNvSpPr txBox="1"/>
          <p:nvPr>
            <p:ph idx="1" type="body"/>
          </p:nvPr>
        </p:nvSpPr>
        <p:spPr>
          <a:xfrm>
            <a:off x="2116108" y="3049518"/>
            <a:ext cx="4896544" cy="5760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Milestones</a:t>
            </a:r>
            <a:endParaRPr b="0" i="0" sz="3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 txBox="1"/>
          <p:nvPr>
            <p:ph idx="1" type="body"/>
          </p:nvPr>
        </p:nvSpPr>
        <p:spPr>
          <a:xfrm>
            <a:off x="0" y="257832"/>
            <a:ext cx="91440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Our Team</a:t>
            </a:r>
            <a:endParaRPr b="0" i="0" sz="3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0" name="Shape 220"/>
          <p:cNvGrpSpPr/>
          <p:nvPr/>
        </p:nvGrpSpPr>
        <p:grpSpPr>
          <a:xfrm>
            <a:off x="950201" y="833811"/>
            <a:ext cx="2189098" cy="1972477"/>
            <a:chOff x="213440" y="3095577"/>
            <a:chExt cx="1656525" cy="1271745"/>
          </a:xfrm>
        </p:grpSpPr>
        <p:grpSp>
          <p:nvGrpSpPr>
            <p:cNvPr id="221" name="Shape 221"/>
            <p:cNvGrpSpPr/>
            <p:nvPr/>
          </p:nvGrpSpPr>
          <p:grpSpPr>
            <a:xfrm>
              <a:off x="213440" y="3095577"/>
              <a:ext cx="1656313" cy="468197"/>
              <a:chOff x="3743487" y="3073163"/>
              <a:chExt cx="1584301" cy="468197"/>
            </a:xfrm>
          </p:grpSpPr>
          <p:sp>
            <p:nvSpPr>
              <p:cNvPr id="222" name="Shape 222"/>
              <p:cNvSpPr txBox="1"/>
              <p:nvPr/>
            </p:nvSpPr>
            <p:spPr>
              <a:xfrm>
                <a:off x="3743487" y="3073163"/>
                <a:ext cx="1584300" cy="2460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3F3F3F"/>
                  </a:buClr>
                  <a:buSzPts val="1400"/>
                  <a:buFont typeface="Arial"/>
                  <a:buNone/>
                </a:pPr>
                <a:r>
                  <a:rPr b="1" lang="en-US">
                    <a:solidFill>
                      <a:srgbClr val="3F3F3F"/>
                    </a:solidFill>
                  </a:rPr>
                  <a:t>Akshay</a:t>
                </a:r>
                <a:endParaRPr/>
              </a:p>
            </p:txBody>
          </p:sp>
          <p:sp>
            <p:nvSpPr>
              <p:cNvPr id="223" name="Shape 223"/>
              <p:cNvSpPr txBox="1"/>
              <p:nvPr/>
            </p:nvSpPr>
            <p:spPr>
              <a:xfrm>
                <a:off x="3743488" y="3291760"/>
                <a:ext cx="1584300" cy="2496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200"/>
                  <a:buFont typeface="Arial"/>
                  <a:buNone/>
                </a:pPr>
                <a:r>
                  <a:rPr b="1" lang="en-US" sz="1200">
                    <a:solidFill>
                      <a:schemeClr val="accent1"/>
                    </a:solidFill>
                  </a:rPr>
                  <a:t>Backend</a:t>
                </a:r>
                <a:endParaRPr>
                  <a:solidFill>
                    <a:schemeClr val="accent1"/>
                  </a:solidFill>
                </a:endParaRPr>
              </a:p>
            </p:txBody>
          </p:sp>
        </p:grpSp>
        <p:sp>
          <p:nvSpPr>
            <p:cNvPr id="224" name="Shape 224"/>
            <p:cNvSpPr txBox="1"/>
            <p:nvPr/>
          </p:nvSpPr>
          <p:spPr>
            <a:xfrm>
              <a:off x="213665" y="3536322"/>
              <a:ext cx="1656300" cy="831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rgbClr val="3F3F3F"/>
                  </a:solidFill>
                </a:rPr>
                <a:t>Only has “minor bugs” in his code.</a:t>
              </a:r>
              <a:endParaRPr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25" name="Shape 2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0712" y="1990975"/>
            <a:ext cx="708300" cy="717900"/>
          </a:xfrm>
          <a:prstGeom prst="ellipse">
            <a:avLst/>
          </a:prstGeom>
          <a:noFill/>
          <a:ln>
            <a:noFill/>
          </a:ln>
        </p:spPr>
      </p:pic>
      <p:grpSp>
        <p:nvGrpSpPr>
          <p:cNvPr id="226" name="Shape 226"/>
          <p:cNvGrpSpPr/>
          <p:nvPr/>
        </p:nvGrpSpPr>
        <p:grpSpPr>
          <a:xfrm>
            <a:off x="3477545" y="833811"/>
            <a:ext cx="2188915" cy="1972477"/>
            <a:chOff x="213615" y="3095577"/>
            <a:chExt cx="1656387" cy="1271745"/>
          </a:xfrm>
        </p:grpSpPr>
        <p:grpSp>
          <p:nvGrpSpPr>
            <p:cNvPr id="227" name="Shape 227"/>
            <p:cNvGrpSpPr/>
            <p:nvPr/>
          </p:nvGrpSpPr>
          <p:grpSpPr>
            <a:xfrm>
              <a:off x="213615" y="3095577"/>
              <a:ext cx="1656387" cy="468197"/>
              <a:chOff x="3743487" y="3073163"/>
              <a:chExt cx="1584301" cy="468197"/>
            </a:xfrm>
          </p:grpSpPr>
          <p:sp>
            <p:nvSpPr>
              <p:cNvPr id="228" name="Shape 228"/>
              <p:cNvSpPr txBox="1"/>
              <p:nvPr/>
            </p:nvSpPr>
            <p:spPr>
              <a:xfrm>
                <a:off x="3743487" y="3073163"/>
                <a:ext cx="1584300" cy="2460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3F3F3F"/>
                  </a:buClr>
                  <a:buSzPts val="1400"/>
                  <a:buFont typeface="Arial"/>
                  <a:buNone/>
                </a:pPr>
                <a:r>
                  <a:rPr b="1" lang="en-US">
                    <a:solidFill>
                      <a:srgbClr val="3F3F3F"/>
                    </a:solidFill>
                  </a:rPr>
                  <a:t>Agnibho</a:t>
                </a:r>
                <a:endParaRPr/>
              </a:p>
            </p:txBody>
          </p:sp>
          <p:sp>
            <p:nvSpPr>
              <p:cNvPr id="229" name="Shape 229"/>
              <p:cNvSpPr txBox="1"/>
              <p:nvPr/>
            </p:nvSpPr>
            <p:spPr>
              <a:xfrm>
                <a:off x="3743488" y="3291760"/>
                <a:ext cx="1584300" cy="2496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200"/>
                  <a:buFont typeface="Arial"/>
                  <a:buNone/>
                </a:pPr>
                <a:r>
                  <a:rPr b="1" lang="en-US" sz="1200">
                    <a:solidFill>
                      <a:schemeClr val="accent1"/>
                    </a:solidFill>
                  </a:rPr>
                  <a:t>Researcher</a:t>
                </a:r>
                <a:endParaRPr>
                  <a:solidFill>
                    <a:schemeClr val="accent1"/>
                  </a:solidFill>
                </a:endParaRPr>
              </a:p>
            </p:txBody>
          </p:sp>
        </p:grpSp>
        <p:sp>
          <p:nvSpPr>
            <p:cNvPr id="230" name="Shape 230"/>
            <p:cNvSpPr txBox="1"/>
            <p:nvPr/>
          </p:nvSpPr>
          <p:spPr>
            <a:xfrm>
              <a:off x="213665" y="3536322"/>
              <a:ext cx="1656300" cy="831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rgbClr val="3F3F3F"/>
                  </a:solidFill>
                </a:rPr>
                <a:t>Hates Tesco meal deals.</a:t>
              </a:r>
              <a:endParaRPr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1" name="Shape 231"/>
          <p:cNvGrpSpPr/>
          <p:nvPr/>
        </p:nvGrpSpPr>
        <p:grpSpPr>
          <a:xfrm>
            <a:off x="6004658" y="833811"/>
            <a:ext cx="2188915" cy="1972477"/>
            <a:chOff x="213615" y="3095577"/>
            <a:chExt cx="1656387" cy="1271745"/>
          </a:xfrm>
        </p:grpSpPr>
        <p:grpSp>
          <p:nvGrpSpPr>
            <p:cNvPr id="232" name="Shape 232"/>
            <p:cNvGrpSpPr/>
            <p:nvPr/>
          </p:nvGrpSpPr>
          <p:grpSpPr>
            <a:xfrm>
              <a:off x="213615" y="3095577"/>
              <a:ext cx="1656387" cy="468197"/>
              <a:chOff x="3743487" y="3073163"/>
              <a:chExt cx="1584301" cy="468197"/>
            </a:xfrm>
          </p:grpSpPr>
          <p:sp>
            <p:nvSpPr>
              <p:cNvPr id="233" name="Shape 233"/>
              <p:cNvSpPr txBox="1"/>
              <p:nvPr/>
            </p:nvSpPr>
            <p:spPr>
              <a:xfrm>
                <a:off x="3743487" y="3073163"/>
                <a:ext cx="1584300" cy="2460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3F3F3F"/>
                  </a:buClr>
                  <a:buSzPts val="1400"/>
                  <a:buFont typeface="Arial"/>
                  <a:buNone/>
                </a:pPr>
                <a:r>
                  <a:rPr b="1" lang="en-US">
                    <a:solidFill>
                      <a:srgbClr val="3F3F3F"/>
                    </a:solidFill>
                  </a:rPr>
                  <a:t>Vlad</a:t>
                </a:r>
                <a:endParaRPr/>
              </a:p>
            </p:txBody>
          </p:sp>
          <p:sp>
            <p:nvSpPr>
              <p:cNvPr id="234" name="Shape 234"/>
              <p:cNvSpPr txBox="1"/>
              <p:nvPr/>
            </p:nvSpPr>
            <p:spPr>
              <a:xfrm>
                <a:off x="3743488" y="3291760"/>
                <a:ext cx="1584300" cy="2496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200"/>
                  <a:buFont typeface="Arial"/>
                  <a:buNone/>
                </a:pPr>
                <a:r>
                  <a:rPr b="1" lang="en-US" sz="1200">
                    <a:solidFill>
                      <a:schemeClr val="accent1"/>
                    </a:solidFill>
                  </a:rPr>
                  <a:t>Games</a:t>
                </a:r>
                <a:endParaRPr>
                  <a:solidFill>
                    <a:schemeClr val="accent1"/>
                  </a:solidFill>
                </a:endParaRPr>
              </a:p>
            </p:txBody>
          </p:sp>
        </p:grpSp>
        <p:sp>
          <p:nvSpPr>
            <p:cNvPr id="235" name="Shape 235"/>
            <p:cNvSpPr txBox="1"/>
            <p:nvPr/>
          </p:nvSpPr>
          <p:spPr>
            <a:xfrm>
              <a:off x="213665" y="3536322"/>
              <a:ext cx="1656300" cy="831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rgbClr val="3F3F3F"/>
                  </a:solidFill>
                </a:rPr>
                <a:t>Hates Microsoft Paint.</a:t>
              </a:r>
              <a:endParaRPr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6" name="Shape 236"/>
          <p:cNvGrpSpPr/>
          <p:nvPr/>
        </p:nvGrpSpPr>
        <p:grpSpPr>
          <a:xfrm>
            <a:off x="117262" y="2976250"/>
            <a:ext cx="2121832" cy="1972477"/>
            <a:chOff x="213615" y="3095577"/>
            <a:chExt cx="1656387" cy="1271745"/>
          </a:xfrm>
        </p:grpSpPr>
        <p:grpSp>
          <p:nvGrpSpPr>
            <p:cNvPr id="237" name="Shape 237"/>
            <p:cNvGrpSpPr/>
            <p:nvPr/>
          </p:nvGrpSpPr>
          <p:grpSpPr>
            <a:xfrm>
              <a:off x="213615" y="3095577"/>
              <a:ext cx="1656387" cy="468197"/>
              <a:chOff x="3743487" y="3073163"/>
              <a:chExt cx="1584301" cy="468197"/>
            </a:xfrm>
          </p:grpSpPr>
          <p:sp>
            <p:nvSpPr>
              <p:cNvPr id="238" name="Shape 238"/>
              <p:cNvSpPr txBox="1"/>
              <p:nvPr/>
            </p:nvSpPr>
            <p:spPr>
              <a:xfrm>
                <a:off x="3743487" y="3073163"/>
                <a:ext cx="1584300" cy="2460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3F3F3F"/>
                  </a:buClr>
                  <a:buSzPts val="1400"/>
                  <a:buFont typeface="Arial"/>
                  <a:buNone/>
                </a:pPr>
                <a:r>
                  <a:rPr b="1" lang="en-US">
                    <a:solidFill>
                      <a:srgbClr val="3F3F3F"/>
                    </a:solidFill>
                  </a:rPr>
                  <a:t>Chang</a:t>
                </a:r>
                <a:endParaRPr/>
              </a:p>
            </p:txBody>
          </p:sp>
          <p:sp>
            <p:nvSpPr>
              <p:cNvPr id="239" name="Shape 239"/>
              <p:cNvSpPr txBox="1"/>
              <p:nvPr/>
            </p:nvSpPr>
            <p:spPr>
              <a:xfrm>
                <a:off x="3743488" y="3291760"/>
                <a:ext cx="1584300" cy="2496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200"/>
                  <a:buFont typeface="Arial"/>
                  <a:buNone/>
                </a:pPr>
                <a:r>
                  <a:rPr b="1" lang="en-US" sz="1200">
                    <a:solidFill>
                      <a:schemeClr val="accent1"/>
                    </a:solidFill>
                  </a:rPr>
                  <a:t>Voice commands</a:t>
                </a:r>
                <a:endParaRPr>
                  <a:solidFill>
                    <a:schemeClr val="accent1"/>
                  </a:solidFill>
                </a:endParaRPr>
              </a:p>
            </p:txBody>
          </p:sp>
        </p:grpSp>
        <p:sp>
          <p:nvSpPr>
            <p:cNvPr id="240" name="Shape 240"/>
            <p:cNvSpPr txBox="1"/>
            <p:nvPr/>
          </p:nvSpPr>
          <p:spPr>
            <a:xfrm>
              <a:off x="213665" y="3536322"/>
              <a:ext cx="1656300" cy="831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rgbClr val="3F3F3F"/>
                  </a:solidFill>
                </a:rPr>
                <a:t>The only one who is understood by Alexa.</a:t>
              </a:r>
              <a:endParaRPr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41" name="Shape 241"/>
          <p:cNvGrpSpPr/>
          <p:nvPr/>
        </p:nvGrpSpPr>
        <p:grpSpPr>
          <a:xfrm>
            <a:off x="2305005" y="2976258"/>
            <a:ext cx="2244570" cy="1972477"/>
            <a:chOff x="213615" y="3095577"/>
            <a:chExt cx="1656387" cy="1271745"/>
          </a:xfrm>
        </p:grpSpPr>
        <p:grpSp>
          <p:nvGrpSpPr>
            <p:cNvPr id="242" name="Shape 242"/>
            <p:cNvGrpSpPr/>
            <p:nvPr/>
          </p:nvGrpSpPr>
          <p:grpSpPr>
            <a:xfrm>
              <a:off x="213615" y="3095577"/>
              <a:ext cx="1656387" cy="468197"/>
              <a:chOff x="3743487" y="3073163"/>
              <a:chExt cx="1584301" cy="468197"/>
            </a:xfrm>
          </p:grpSpPr>
          <p:sp>
            <p:nvSpPr>
              <p:cNvPr id="243" name="Shape 243"/>
              <p:cNvSpPr txBox="1"/>
              <p:nvPr/>
            </p:nvSpPr>
            <p:spPr>
              <a:xfrm>
                <a:off x="3743487" y="3073163"/>
                <a:ext cx="1584300" cy="2460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3F3F3F"/>
                  </a:buClr>
                  <a:buSzPts val="1400"/>
                  <a:buFont typeface="Arial"/>
                  <a:buNone/>
                </a:pPr>
                <a:r>
                  <a:rPr b="1" lang="en-US">
                    <a:solidFill>
                      <a:srgbClr val="3F3F3F"/>
                    </a:solidFill>
                  </a:rPr>
                  <a:t>Jason</a:t>
                </a:r>
                <a:endParaRPr/>
              </a:p>
            </p:txBody>
          </p:sp>
          <p:sp>
            <p:nvSpPr>
              <p:cNvPr id="244" name="Shape 244"/>
              <p:cNvSpPr txBox="1"/>
              <p:nvPr/>
            </p:nvSpPr>
            <p:spPr>
              <a:xfrm>
                <a:off x="3743488" y="3291760"/>
                <a:ext cx="1584300" cy="2496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200"/>
                  <a:buFont typeface="Arial"/>
                  <a:buNone/>
                </a:pPr>
                <a:r>
                  <a:rPr b="1" lang="en-US" sz="1200">
                    <a:solidFill>
                      <a:schemeClr val="accent1"/>
                    </a:solidFill>
                  </a:rPr>
                  <a:t>Face detection</a:t>
                </a:r>
                <a:endParaRPr>
                  <a:solidFill>
                    <a:schemeClr val="accent1"/>
                  </a:solidFill>
                </a:endParaRPr>
              </a:p>
            </p:txBody>
          </p:sp>
        </p:grpSp>
        <p:sp>
          <p:nvSpPr>
            <p:cNvPr id="245" name="Shape 245"/>
            <p:cNvSpPr txBox="1"/>
            <p:nvPr/>
          </p:nvSpPr>
          <p:spPr>
            <a:xfrm>
              <a:off x="213665" y="3536322"/>
              <a:ext cx="1656300" cy="831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rgbClr val="3F3F3F"/>
                  </a:solidFill>
                </a:rPr>
                <a:t>Never jokes about anything.</a:t>
              </a:r>
              <a:endParaRPr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46" name="Shape 246"/>
          <p:cNvGrpSpPr/>
          <p:nvPr/>
        </p:nvGrpSpPr>
        <p:grpSpPr>
          <a:xfrm>
            <a:off x="4601187" y="2976270"/>
            <a:ext cx="2233306" cy="1972477"/>
            <a:chOff x="213615" y="3095577"/>
            <a:chExt cx="1656387" cy="1271745"/>
          </a:xfrm>
        </p:grpSpPr>
        <p:grpSp>
          <p:nvGrpSpPr>
            <p:cNvPr id="247" name="Shape 247"/>
            <p:cNvGrpSpPr/>
            <p:nvPr/>
          </p:nvGrpSpPr>
          <p:grpSpPr>
            <a:xfrm>
              <a:off x="213615" y="3095577"/>
              <a:ext cx="1656387" cy="468197"/>
              <a:chOff x="3743487" y="3073163"/>
              <a:chExt cx="1584301" cy="468197"/>
            </a:xfrm>
          </p:grpSpPr>
          <p:sp>
            <p:nvSpPr>
              <p:cNvPr id="248" name="Shape 248"/>
              <p:cNvSpPr txBox="1"/>
              <p:nvPr/>
            </p:nvSpPr>
            <p:spPr>
              <a:xfrm>
                <a:off x="3743487" y="3073163"/>
                <a:ext cx="1584300" cy="2460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3F3F3F"/>
                  </a:buClr>
                  <a:buSzPts val="1400"/>
                  <a:buFont typeface="Arial"/>
                  <a:buNone/>
                </a:pPr>
                <a:r>
                  <a:rPr b="1" lang="en-US">
                    <a:solidFill>
                      <a:srgbClr val="3F3F3F"/>
                    </a:solidFill>
                  </a:rPr>
                  <a:t>Stelios</a:t>
                </a:r>
                <a:endParaRPr/>
              </a:p>
            </p:txBody>
          </p:sp>
          <p:sp>
            <p:nvSpPr>
              <p:cNvPr id="249" name="Shape 249"/>
              <p:cNvSpPr txBox="1"/>
              <p:nvPr/>
            </p:nvSpPr>
            <p:spPr>
              <a:xfrm>
                <a:off x="3743488" y="3291760"/>
                <a:ext cx="1584300" cy="2496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200"/>
                  <a:buFont typeface="Arial"/>
                  <a:buNone/>
                </a:pPr>
                <a:r>
                  <a:rPr b="1" lang="en-US" sz="1200">
                    <a:solidFill>
                      <a:schemeClr val="accent1"/>
                    </a:solidFill>
                  </a:rPr>
                  <a:t>Games</a:t>
                </a:r>
                <a:endParaRPr>
                  <a:solidFill>
                    <a:schemeClr val="accent1"/>
                  </a:solidFill>
                </a:endParaRPr>
              </a:p>
            </p:txBody>
          </p:sp>
        </p:grpSp>
        <p:sp>
          <p:nvSpPr>
            <p:cNvPr id="250" name="Shape 250"/>
            <p:cNvSpPr txBox="1"/>
            <p:nvPr/>
          </p:nvSpPr>
          <p:spPr>
            <a:xfrm>
              <a:off x="213665" y="3536322"/>
              <a:ext cx="1656300" cy="831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rgbClr val="3F3F3F"/>
                  </a:solidFill>
                </a:rPr>
                <a:t>Never pulls an all-nighter</a:t>
              </a:r>
              <a:endParaRPr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1" name="Shape 251"/>
          <p:cNvGrpSpPr/>
          <p:nvPr/>
        </p:nvGrpSpPr>
        <p:grpSpPr>
          <a:xfrm>
            <a:off x="6901883" y="2976311"/>
            <a:ext cx="2188915" cy="1972477"/>
            <a:chOff x="213615" y="3095577"/>
            <a:chExt cx="1656387" cy="1271745"/>
          </a:xfrm>
        </p:grpSpPr>
        <p:grpSp>
          <p:nvGrpSpPr>
            <p:cNvPr id="252" name="Shape 252"/>
            <p:cNvGrpSpPr/>
            <p:nvPr/>
          </p:nvGrpSpPr>
          <p:grpSpPr>
            <a:xfrm>
              <a:off x="213615" y="3095577"/>
              <a:ext cx="1656387" cy="468197"/>
              <a:chOff x="3743487" y="3073163"/>
              <a:chExt cx="1584301" cy="468197"/>
            </a:xfrm>
          </p:grpSpPr>
          <p:sp>
            <p:nvSpPr>
              <p:cNvPr id="253" name="Shape 253"/>
              <p:cNvSpPr txBox="1"/>
              <p:nvPr/>
            </p:nvSpPr>
            <p:spPr>
              <a:xfrm>
                <a:off x="3743487" y="3073163"/>
                <a:ext cx="1584300" cy="2460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3F3F3F"/>
                  </a:buClr>
                  <a:buSzPts val="1400"/>
                  <a:buFont typeface="Arial"/>
                  <a:buNone/>
                </a:pPr>
                <a:r>
                  <a:rPr b="1" lang="en-US">
                    <a:solidFill>
                      <a:srgbClr val="3F3F3F"/>
                    </a:solidFill>
                  </a:rPr>
                  <a:t>Thomas</a:t>
                </a:r>
                <a:endParaRPr/>
              </a:p>
            </p:txBody>
          </p:sp>
          <p:sp>
            <p:nvSpPr>
              <p:cNvPr id="254" name="Shape 254"/>
              <p:cNvSpPr txBox="1"/>
              <p:nvPr/>
            </p:nvSpPr>
            <p:spPr>
              <a:xfrm>
                <a:off x="3743488" y="3291760"/>
                <a:ext cx="1584300" cy="2496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200"/>
                  <a:buFont typeface="Arial"/>
                  <a:buNone/>
                </a:pPr>
                <a:r>
                  <a:rPr b="1" lang="en-US" sz="1200">
                    <a:solidFill>
                      <a:schemeClr val="accent1"/>
                    </a:solidFill>
                  </a:rPr>
                  <a:t>Penguin</a:t>
                </a:r>
                <a:endParaRPr>
                  <a:solidFill>
                    <a:schemeClr val="accent1"/>
                  </a:solidFill>
                </a:endParaRPr>
              </a:p>
            </p:txBody>
          </p:sp>
        </p:grpSp>
        <p:sp>
          <p:nvSpPr>
            <p:cNvPr id="255" name="Shape 255"/>
            <p:cNvSpPr txBox="1"/>
            <p:nvPr/>
          </p:nvSpPr>
          <p:spPr>
            <a:xfrm>
              <a:off x="213665" y="3536322"/>
              <a:ext cx="1656300" cy="831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rgbClr val="3F3F3F"/>
                  </a:solidFill>
                </a:rPr>
                <a:t>The clumsy one.</a:t>
              </a:r>
              <a:endParaRPr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56" name="Shape 2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00025" y="1910825"/>
            <a:ext cx="798300" cy="7983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57" name="Shape 2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0800000">
            <a:off x="7597263" y="4021974"/>
            <a:ext cx="798300" cy="7983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58" name="Shape 25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9700" y="4079950"/>
            <a:ext cx="798300" cy="7983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59" name="Shape 259"/>
          <p:cNvPicPr preferRelativeResize="0"/>
          <p:nvPr/>
        </p:nvPicPr>
        <p:blipFill rotWithShape="1">
          <a:blip r:embed="rId7">
            <a:alphaModFix/>
          </a:blip>
          <a:srcRect b="7525" l="0" r="0" t="7534"/>
          <a:stretch/>
        </p:blipFill>
        <p:spPr>
          <a:xfrm>
            <a:off x="5326563" y="4021974"/>
            <a:ext cx="798300" cy="7983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60" name="Shape 260"/>
          <p:cNvPicPr preferRelativeResize="0"/>
          <p:nvPr/>
        </p:nvPicPr>
        <p:blipFill rotWithShape="1">
          <a:blip r:embed="rId8">
            <a:alphaModFix/>
          </a:blip>
          <a:srcRect b="9683" l="0" r="0" t="9691"/>
          <a:stretch/>
        </p:blipFill>
        <p:spPr>
          <a:xfrm>
            <a:off x="3020988" y="4021974"/>
            <a:ext cx="798300" cy="7983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61" name="Shape 261"/>
          <p:cNvPicPr preferRelativeResize="0"/>
          <p:nvPr/>
        </p:nvPicPr>
        <p:blipFill rotWithShape="1">
          <a:blip r:embed="rId9">
            <a:alphaModFix/>
          </a:blip>
          <a:srcRect b="21875" l="0" r="0" t="21875"/>
          <a:stretch/>
        </p:blipFill>
        <p:spPr>
          <a:xfrm>
            <a:off x="4172838" y="1910824"/>
            <a:ext cx="798300" cy="7983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Shape 406"/>
          <p:cNvSpPr txBox="1"/>
          <p:nvPr>
            <p:ph idx="1" type="body"/>
          </p:nvPr>
        </p:nvSpPr>
        <p:spPr>
          <a:xfrm>
            <a:off x="0" y="123478"/>
            <a:ext cx="91440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Timeline</a:t>
            </a:r>
            <a:endParaRPr b="0" i="0" sz="36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7" name="Shape 407"/>
          <p:cNvSpPr txBox="1"/>
          <p:nvPr/>
        </p:nvSpPr>
        <p:spPr>
          <a:xfrm>
            <a:off x="76600" y="865125"/>
            <a:ext cx="1194600" cy="3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b="1" baseline="30000" lang="en-US" sz="16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st</a:t>
            </a:r>
            <a:r>
              <a:rPr b="1" lang="en-US" sz="16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 Demo</a:t>
            </a:r>
            <a:endParaRPr b="1" sz="16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8" name="Shape 408"/>
          <p:cNvSpPr txBox="1"/>
          <p:nvPr/>
        </p:nvSpPr>
        <p:spPr>
          <a:xfrm>
            <a:off x="2383225" y="865125"/>
            <a:ext cx="1129200" cy="2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b="1" baseline="30000" lang="en-US" sz="16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nd </a:t>
            </a:r>
            <a:r>
              <a:rPr b="1" lang="en-US" sz="16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Demo</a:t>
            </a:r>
            <a:endParaRPr b="1" sz="16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Shape 409"/>
          <p:cNvSpPr txBox="1"/>
          <p:nvPr/>
        </p:nvSpPr>
        <p:spPr>
          <a:xfrm>
            <a:off x="5052675" y="865125"/>
            <a:ext cx="1129200" cy="2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b="1" baseline="30000" lang="en-US" sz="16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rd</a:t>
            </a:r>
            <a:r>
              <a:rPr b="1" lang="en-US" sz="16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 Demo</a:t>
            </a:r>
            <a:endParaRPr b="1" sz="16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Shape 410"/>
          <p:cNvSpPr txBox="1"/>
          <p:nvPr/>
        </p:nvSpPr>
        <p:spPr>
          <a:xfrm>
            <a:off x="7717575" y="865122"/>
            <a:ext cx="922800" cy="3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accent2"/>
                </a:solidFill>
              </a:rPr>
              <a:t>Today</a:t>
            </a:r>
            <a:endParaRPr b="1" sz="160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Shape 411"/>
          <p:cNvSpPr/>
          <p:nvPr/>
        </p:nvSpPr>
        <p:spPr>
          <a:xfrm>
            <a:off x="1107975" y="996825"/>
            <a:ext cx="13617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2" name="Shape 412"/>
          <p:cNvSpPr/>
          <p:nvPr/>
        </p:nvSpPr>
        <p:spPr>
          <a:xfrm>
            <a:off x="3512425" y="996825"/>
            <a:ext cx="15507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Shape 413"/>
          <p:cNvSpPr/>
          <p:nvPr/>
        </p:nvSpPr>
        <p:spPr>
          <a:xfrm>
            <a:off x="6268869" y="996825"/>
            <a:ext cx="13617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4" name="Shape 414"/>
          <p:cNvSpPr txBox="1"/>
          <p:nvPr/>
        </p:nvSpPr>
        <p:spPr>
          <a:xfrm>
            <a:off x="76600" y="1092825"/>
            <a:ext cx="1734900" cy="30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Char char="●"/>
            </a:pPr>
            <a:r>
              <a:rPr lang="en-US" sz="1800">
                <a:solidFill>
                  <a:srgbClr val="3F3F3F"/>
                </a:solidFill>
              </a:rPr>
              <a:t>Robot prototype</a:t>
            </a:r>
            <a:endParaRPr sz="1800">
              <a:solidFill>
                <a:srgbClr val="3F3F3F"/>
              </a:solidFill>
            </a:endParaRPr>
          </a:p>
          <a:p>
            <a: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Char char="●"/>
            </a:pPr>
            <a:r>
              <a:rPr lang="en-US" sz="1800">
                <a:solidFill>
                  <a:srgbClr val="3F3F3F"/>
                </a:solidFill>
              </a:rPr>
              <a:t>Draft phone App</a:t>
            </a:r>
            <a:endParaRPr sz="1800">
              <a:solidFill>
                <a:srgbClr val="3F3F3F"/>
              </a:solidFill>
            </a:endParaRPr>
          </a:p>
          <a:p>
            <a: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Char char="●"/>
            </a:pPr>
            <a:r>
              <a:rPr lang="en-US" sz="1800">
                <a:solidFill>
                  <a:srgbClr val="3F3F3F"/>
                </a:solidFill>
              </a:rPr>
              <a:t>First game</a:t>
            </a:r>
            <a:endParaRPr sz="1800">
              <a:solidFill>
                <a:srgbClr val="3F3F3F"/>
              </a:solidFill>
            </a:endParaRPr>
          </a:p>
        </p:txBody>
      </p:sp>
      <p:sp>
        <p:nvSpPr>
          <p:cNvPr id="415" name="Shape 415"/>
          <p:cNvSpPr/>
          <p:nvPr/>
        </p:nvSpPr>
        <p:spPr>
          <a:xfrm>
            <a:off x="421675" y="4540975"/>
            <a:ext cx="6565800" cy="178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6" name="Shape 416"/>
          <p:cNvSpPr/>
          <p:nvPr/>
        </p:nvSpPr>
        <p:spPr>
          <a:xfrm>
            <a:off x="6987550" y="4541125"/>
            <a:ext cx="1734900" cy="178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7" name="Shape 417"/>
          <p:cNvSpPr txBox="1"/>
          <p:nvPr/>
        </p:nvSpPr>
        <p:spPr>
          <a:xfrm>
            <a:off x="1987050" y="1366100"/>
            <a:ext cx="2213100" cy="30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Char char="●"/>
            </a:pPr>
            <a:r>
              <a:rPr lang="en-US" sz="1100">
                <a:solidFill>
                  <a:schemeClr val="hlink"/>
                </a:solidFill>
              </a:rPr>
              <a:t>Add wheels to the robot</a:t>
            </a:r>
            <a:endParaRPr sz="1100">
              <a:solidFill>
                <a:schemeClr val="hlink"/>
              </a:solidFill>
            </a:endParaRPr>
          </a:p>
          <a:p>
            <a: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Char char="●"/>
            </a:pPr>
            <a:r>
              <a:rPr lang="en-US" sz="1100">
                <a:solidFill>
                  <a:schemeClr val="hlink"/>
                </a:solidFill>
              </a:rPr>
              <a:t>Add camera to the robot</a:t>
            </a:r>
            <a:endParaRPr sz="1100">
              <a:solidFill>
                <a:schemeClr val="hlink"/>
              </a:solidFill>
            </a:endParaRPr>
          </a:p>
          <a:p>
            <a: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Char char="●"/>
            </a:pPr>
            <a:r>
              <a:rPr lang="en-US" sz="1100">
                <a:solidFill>
                  <a:schemeClr val="hlink"/>
                </a:solidFill>
              </a:rPr>
              <a:t>Make the robot speak and play some music </a:t>
            </a:r>
            <a:endParaRPr sz="1100">
              <a:solidFill>
                <a:schemeClr val="hlink"/>
              </a:solidFill>
            </a:endParaRPr>
          </a:p>
          <a:p>
            <a: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Char char="●"/>
            </a:pPr>
            <a:r>
              <a:rPr lang="en-US" sz="1100">
                <a:solidFill>
                  <a:schemeClr val="hlink"/>
                </a:solidFill>
              </a:rPr>
              <a:t>Make a double arm reaction game, sending stats to the app</a:t>
            </a:r>
            <a:endParaRPr sz="1100">
              <a:solidFill>
                <a:schemeClr val="hlink"/>
              </a:solidFill>
            </a:endParaRPr>
          </a:p>
          <a:p>
            <a: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Char char="●"/>
            </a:pPr>
            <a:r>
              <a:rPr lang="en-US" sz="1100">
                <a:solidFill>
                  <a:schemeClr val="hlink"/>
                </a:solidFill>
              </a:rPr>
              <a:t>Add a Raspberry Pi on the robot</a:t>
            </a:r>
            <a:endParaRPr sz="1100">
              <a:solidFill>
                <a:schemeClr val="hlink"/>
              </a:solidFill>
            </a:endParaRPr>
          </a:p>
          <a:p>
            <a: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Char char="●"/>
            </a:pPr>
            <a:r>
              <a:rPr lang="en-US" sz="1100">
                <a:solidFill>
                  <a:schemeClr val="hlink"/>
                </a:solidFill>
              </a:rPr>
              <a:t>Add edge detection, avoid robot falling off the table</a:t>
            </a:r>
            <a:endParaRPr sz="1100">
              <a:solidFill>
                <a:srgbClr val="3F3F3F"/>
              </a:solidFill>
            </a:endParaRPr>
          </a:p>
        </p:txBody>
      </p:sp>
      <p:sp>
        <p:nvSpPr>
          <p:cNvPr id="418" name="Shape 418"/>
          <p:cNvSpPr txBox="1"/>
          <p:nvPr/>
        </p:nvSpPr>
        <p:spPr>
          <a:xfrm>
            <a:off x="4533976" y="1277450"/>
            <a:ext cx="1875900" cy="30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Char char="●"/>
            </a:pPr>
            <a:r>
              <a:rPr lang="en-US" sz="1100">
                <a:solidFill>
                  <a:schemeClr val="hlink"/>
                </a:solidFill>
              </a:rPr>
              <a:t>Add </a:t>
            </a:r>
            <a:r>
              <a:rPr lang="en-US" sz="1100">
                <a:solidFill>
                  <a:schemeClr val="hlink"/>
                </a:solidFill>
              </a:rPr>
              <a:t>login</a:t>
            </a:r>
            <a:r>
              <a:rPr lang="en-US" sz="1100">
                <a:solidFill>
                  <a:schemeClr val="hlink"/>
                </a:solidFill>
              </a:rPr>
              <a:t> screen and graph representDation of reactions to the App</a:t>
            </a:r>
            <a:endParaRPr sz="1100">
              <a:solidFill>
                <a:schemeClr val="hlink"/>
              </a:solidFill>
            </a:endParaRPr>
          </a:p>
          <a:p>
            <a: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Char char="●"/>
            </a:pPr>
            <a:r>
              <a:rPr lang="en-US" sz="1100">
                <a:solidFill>
                  <a:schemeClr val="hlink"/>
                </a:solidFill>
              </a:rPr>
              <a:t>Finalise the communication with Raspberry Pi and other devices</a:t>
            </a:r>
            <a:endParaRPr sz="1100">
              <a:solidFill>
                <a:schemeClr val="hlink"/>
              </a:solidFill>
            </a:endParaRPr>
          </a:p>
          <a:p>
            <a: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Char char="●"/>
            </a:pPr>
            <a:r>
              <a:rPr lang="en-US" sz="1100">
                <a:solidFill>
                  <a:schemeClr val="hlink"/>
                </a:solidFill>
              </a:rPr>
              <a:t>Add LEDs to the robot</a:t>
            </a:r>
            <a:endParaRPr sz="1100">
              <a:solidFill>
                <a:schemeClr val="hlink"/>
              </a:solidFill>
            </a:endParaRPr>
          </a:p>
          <a:p>
            <a: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Char char="●"/>
            </a:pPr>
            <a:r>
              <a:rPr lang="en-US" sz="1100">
                <a:solidFill>
                  <a:schemeClr val="hlink"/>
                </a:solidFill>
              </a:rPr>
              <a:t>Add a memory game to the robot using the LEDs</a:t>
            </a:r>
            <a:endParaRPr sz="1100">
              <a:solidFill>
                <a:schemeClr val="hlink"/>
              </a:solidFill>
            </a:endParaRPr>
          </a:p>
          <a:p>
            <a: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Char char="●"/>
            </a:pPr>
            <a:r>
              <a:rPr lang="en-US" sz="1100">
                <a:solidFill>
                  <a:schemeClr val="hlink"/>
                </a:solidFill>
              </a:rPr>
              <a:t>Improve face detection </a:t>
            </a:r>
            <a:endParaRPr sz="1100">
              <a:solidFill>
                <a:schemeClr val="hlink"/>
              </a:solidFill>
            </a:endParaRPr>
          </a:p>
        </p:txBody>
      </p:sp>
      <p:sp>
        <p:nvSpPr>
          <p:cNvPr id="419" name="Shape 419"/>
          <p:cNvSpPr txBox="1"/>
          <p:nvPr/>
        </p:nvSpPr>
        <p:spPr>
          <a:xfrm>
            <a:off x="6987475" y="1277525"/>
            <a:ext cx="1928700" cy="30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Char char="●"/>
            </a:pPr>
            <a:r>
              <a:rPr lang="en-US" sz="1100">
                <a:solidFill>
                  <a:schemeClr val="hlink"/>
                </a:solidFill>
              </a:rPr>
              <a:t>Finalise App</a:t>
            </a:r>
            <a:endParaRPr sz="1100">
              <a:solidFill>
                <a:schemeClr val="hlink"/>
              </a:solidFill>
            </a:endParaRPr>
          </a:p>
          <a:p>
            <a: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Char char="●"/>
            </a:pPr>
            <a:r>
              <a:rPr lang="en-US" sz="1100">
                <a:solidFill>
                  <a:schemeClr val="hlink"/>
                </a:solidFill>
              </a:rPr>
              <a:t>Add Echo Dot</a:t>
            </a:r>
            <a:r>
              <a:rPr lang="en-US" sz="1100">
                <a:solidFill>
                  <a:schemeClr val="hlink"/>
                </a:solidFill>
              </a:rPr>
              <a:t> to the robot</a:t>
            </a:r>
            <a:endParaRPr sz="1100">
              <a:solidFill>
                <a:schemeClr val="hlink"/>
              </a:solidFill>
            </a:endParaRPr>
          </a:p>
          <a:p>
            <a: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Char char="●"/>
            </a:pPr>
            <a:r>
              <a:rPr lang="en-US" sz="1100">
                <a:solidFill>
                  <a:schemeClr val="hlink"/>
                </a:solidFill>
              </a:rPr>
              <a:t>Implement Amazon Alexa for giving voice commands</a:t>
            </a:r>
            <a:endParaRPr sz="1100">
              <a:solidFill>
                <a:schemeClr val="hlink"/>
              </a:solidFill>
            </a:endParaRPr>
          </a:p>
          <a:p>
            <a: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Char char="●"/>
            </a:pPr>
            <a:r>
              <a:rPr lang="en-US" sz="1100">
                <a:solidFill>
                  <a:schemeClr val="hlink"/>
                </a:solidFill>
              </a:rPr>
              <a:t>Finalise Face Detection</a:t>
            </a:r>
            <a:endParaRPr sz="1100">
              <a:solidFill>
                <a:schemeClr val="hlink"/>
              </a:solidFill>
            </a:endParaRPr>
          </a:p>
          <a:p>
            <a: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Char char="●"/>
            </a:pPr>
            <a:r>
              <a:rPr lang="en-US" sz="1100">
                <a:solidFill>
                  <a:schemeClr val="hlink"/>
                </a:solidFill>
              </a:rPr>
              <a:t>Add 6 memory games, and 5 reaction games to the robot</a:t>
            </a:r>
            <a:endParaRPr sz="1100">
              <a:solidFill>
                <a:schemeClr val="hlink"/>
              </a:solidFill>
            </a:endParaRPr>
          </a:p>
          <a:p>
            <a: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Char char="●"/>
            </a:pPr>
            <a:r>
              <a:rPr lang="en-US" sz="1100">
                <a:solidFill>
                  <a:schemeClr val="hlink"/>
                </a:solidFill>
              </a:rPr>
              <a:t>Make robot look more user friendly (penguin costume)</a:t>
            </a:r>
            <a:endParaRPr sz="1100">
              <a:solidFill>
                <a:schemeClr val="hlink"/>
              </a:solidFill>
            </a:endParaRPr>
          </a:p>
        </p:txBody>
      </p:sp>
      <p:pic>
        <p:nvPicPr>
          <p:cNvPr id="420" name="Shape 4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3475"/>
            <a:ext cx="9144000" cy="472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Shape 425"/>
          <p:cNvSpPr txBox="1"/>
          <p:nvPr>
            <p:ph idx="1" type="body"/>
          </p:nvPr>
        </p:nvSpPr>
        <p:spPr>
          <a:xfrm>
            <a:off x="0" y="123478"/>
            <a:ext cx="91440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Arial"/>
              <a:buNone/>
            </a:pPr>
            <a:r>
              <a:rPr lang="en-US"/>
              <a:t>Game Features</a:t>
            </a:r>
            <a:endParaRPr b="0" i="0" sz="36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6" name="Shape 426"/>
          <p:cNvSpPr/>
          <p:nvPr/>
        </p:nvSpPr>
        <p:spPr>
          <a:xfrm>
            <a:off x="0" y="676925"/>
            <a:ext cx="9144000" cy="4287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Shape 427"/>
          <p:cNvSpPr/>
          <p:nvPr/>
        </p:nvSpPr>
        <p:spPr>
          <a:xfrm>
            <a:off x="2888061" y="1666729"/>
            <a:ext cx="576000" cy="576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8" name="Shape 428"/>
          <p:cNvSpPr/>
          <p:nvPr/>
        </p:nvSpPr>
        <p:spPr>
          <a:xfrm>
            <a:off x="2888052" y="2632154"/>
            <a:ext cx="576000" cy="576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" name="Shape 429"/>
          <p:cNvSpPr/>
          <p:nvPr/>
        </p:nvSpPr>
        <p:spPr>
          <a:xfrm>
            <a:off x="2888043" y="3597578"/>
            <a:ext cx="576000" cy="576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0" name="Shape 430"/>
          <p:cNvSpPr txBox="1"/>
          <p:nvPr/>
        </p:nvSpPr>
        <p:spPr>
          <a:xfrm>
            <a:off x="3564238" y="1723872"/>
            <a:ext cx="2664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lt1"/>
                </a:solidFill>
              </a:rPr>
              <a:t>Reaction Game</a:t>
            </a:r>
            <a:endParaRPr b="1"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" name="Shape 431"/>
          <p:cNvSpPr txBox="1"/>
          <p:nvPr/>
        </p:nvSpPr>
        <p:spPr>
          <a:xfrm>
            <a:off x="2854607" y="1723886"/>
            <a:ext cx="642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b="1" sz="24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2" name="Shape 432"/>
          <p:cNvSpPr txBox="1"/>
          <p:nvPr/>
        </p:nvSpPr>
        <p:spPr>
          <a:xfrm>
            <a:off x="2854589" y="2689315"/>
            <a:ext cx="642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b="1" sz="24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3" name="Shape 433"/>
          <p:cNvSpPr txBox="1"/>
          <p:nvPr/>
        </p:nvSpPr>
        <p:spPr>
          <a:xfrm>
            <a:off x="2854589" y="3654727"/>
            <a:ext cx="642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b="1" sz="24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4" name="Shape 434"/>
          <p:cNvSpPr txBox="1"/>
          <p:nvPr/>
        </p:nvSpPr>
        <p:spPr>
          <a:xfrm>
            <a:off x="3564238" y="2674910"/>
            <a:ext cx="2664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lt1"/>
                </a:solidFill>
              </a:rPr>
              <a:t>Memory</a:t>
            </a:r>
            <a:r>
              <a:rPr b="1" lang="en-US" sz="2400">
                <a:solidFill>
                  <a:schemeClr val="lt1"/>
                </a:solidFill>
              </a:rPr>
              <a:t> Game</a:t>
            </a:r>
            <a:endParaRPr b="1"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5" name="Shape 435"/>
          <p:cNvSpPr txBox="1"/>
          <p:nvPr/>
        </p:nvSpPr>
        <p:spPr>
          <a:xfrm>
            <a:off x="3564238" y="3625922"/>
            <a:ext cx="2664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lt1"/>
                </a:solidFill>
              </a:rPr>
              <a:t>Data Collection</a:t>
            </a:r>
            <a:endParaRPr b="1"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Shape 440"/>
          <p:cNvSpPr txBox="1"/>
          <p:nvPr/>
        </p:nvSpPr>
        <p:spPr>
          <a:xfrm>
            <a:off x="2626375" y="157225"/>
            <a:ext cx="3804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b="1" lang="en-US" sz="2800">
                <a:solidFill>
                  <a:schemeClr val="accent1"/>
                </a:solidFill>
              </a:rPr>
              <a:t>EV3 ↔ APP Communication</a:t>
            </a:r>
            <a:endParaRPr>
              <a:solidFill>
                <a:srgbClr val="CCCCCC"/>
              </a:solidFill>
            </a:endParaRPr>
          </a:p>
        </p:txBody>
      </p:sp>
      <p:pic>
        <p:nvPicPr>
          <p:cNvPr id="441" name="Shape 4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400" y="1398874"/>
            <a:ext cx="4201825" cy="2524675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Shape 442"/>
          <p:cNvSpPr txBox="1"/>
          <p:nvPr/>
        </p:nvSpPr>
        <p:spPr>
          <a:xfrm>
            <a:off x="4769475" y="1593250"/>
            <a:ext cx="3585300" cy="38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Bluetooth Based</a:t>
            </a:r>
            <a:endParaRPr sz="1800"/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Using</a:t>
            </a:r>
            <a:r>
              <a:rPr lang="en-US" sz="1800"/>
              <a:t> MQTT publish /subscribe messaging protocol </a:t>
            </a:r>
            <a:endParaRPr sz="1800"/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Ignores messages sent if the current game is still running</a:t>
            </a:r>
            <a:endParaRPr sz="18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Shape 447"/>
          <p:cNvSpPr txBox="1"/>
          <p:nvPr/>
        </p:nvSpPr>
        <p:spPr>
          <a:xfrm>
            <a:off x="2626375" y="157225"/>
            <a:ext cx="3804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b="1" lang="en-US" sz="2800">
                <a:solidFill>
                  <a:schemeClr val="accent1"/>
                </a:solidFill>
              </a:rPr>
              <a:t>Play with Leo</a:t>
            </a:r>
            <a:endParaRPr>
              <a:solidFill>
                <a:srgbClr val="CCCCCC"/>
              </a:solidFill>
            </a:endParaRPr>
          </a:p>
        </p:txBody>
      </p:sp>
      <p:sp>
        <p:nvSpPr>
          <p:cNvPr id="448" name="Shape 448"/>
          <p:cNvSpPr txBox="1"/>
          <p:nvPr/>
        </p:nvSpPr>
        <p:spPr>
          <a:xfrm>
            <a:off x="209825" y="1518000"/>
            <a:ext cx="4359900" cy="38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 sz="1800"/>
              <a:t>Select a reaction game from the app</a:t>
            </a:r>
            <a:endParaRPr sz="1800"/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 sz="1800"/>
              <a:t>Follow the robot movements</a:t>
            </a:r>
            <a:endParaRPr sz="1800"/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 sz="1800"/>
              <a:t>When the robot stops moving, hit its arm buttons</a:t>
            </a:r>
            <a:endParaRPr sz="1800"/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 sz="1800"/>
              <a:t>Continue</a:t>
            </a:r>
            <a:r>
              <a:rPr lang="en-US" sz="1800"/>
              <a:t> until </a:t>
            </a:r>
            <a:r>
              <a:rPr lang="en-US" sz="1800"/>
              <a:t>game</a:t>
            </a:r>
            <a:r>
              <a:rPr lang="en-US" sz="1800"/>
              <a:t> is Robot stops moving entirely</a:t>
            </a:r>
            <a:endParaRPr sz="1800"/>
          </a:p>
        </p:txBody>
      </p:sp>
      <p:sp>
        <p:nvSpPr>
          <p:cNvPr id="449" name="Shape 449"/>
          <p:cNvSpPr txBox="1"/>
          <p:nvPr/>
        </p:nvSpPr>
        <p:spPr>
          <a:xfrm>
            <a:off x="3802050" y="774325"/>
            <a:ext cx="1539900" cy="2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accent1"/>
                </a:solidFill>
              </a:rPr>
              <a:t>Reaction games</a:t>
            </a:r>
            <a:endParaRPr>
              <a:solidFill>
                <a:schemeClr val="accent1"/>
              </a:solidFill>
            </a:endParaRPr>
          </a:p>
        </p:txBody>
      </p:sp>
      <p:pic>
        <p:nvPicPr>
          <p:cNvPr id="450" name="Shape 4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1600" y="1518000"/>
            <a:ext cx="4269475" cy="24015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Shape 455"/>
          <p:cNvSpPr txBox="1"/>
          <p:nvPr/>
        </p:nvSpPr>
        <p:spPr>
          <a:xfrm>
            <a:off x="2626375" y="157225"/>
            <a:ext cx="3804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b="1" lang="en-US" sz="2800">
                <a:solidFill>
                  <a:schemeClr val="accent1"/>
                </a:solidFill>
              </a:rPr>
              <a:t>Play with Leo</a:t>
            </a:r>
            <a:endParaRPr>
              <a:solidFill>
                <a:srgbClr val="CCCCCC"/>
              </a:solidFill>
            </a:endParaRPr>
          </a:p>
        </p:txBody>
      </p:sp>
      <p:sp>
        <p:nvSpPr>
          <p:cNvPr id="456" name="Shape 456"/>
          <p:cNvSpPr txBox="1"/>
          <p:nvPr/>
        </p:nvSpPr>
        <p:spPr>
          <a:xfrm>
            <a:off x="209825" y="1518000"/>
            <a:ext cx="4359900" cy="38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 sz="1800"/>
              <a:t>Select a memory game from the app.</a:t>
            </a:r>
            <a:endParaRPr sz="1800"/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 sz="1800"/>
              <a:t>Memorize the LED pattern displayed by Leo</a:t>
            </a:r>
            <a:endParaRPr sz="1800"/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AutoNum type="arabicPeriod"/>
            </a:pPr>
            <a:r>
              <a:rPr b="1" lang="en-US" sz="1800">
                <a:solidFill>
                  <a:srgbClr val="FF0000"/>
                </a:solidFill>
              </a:rPr>
              <a:t>Wait for Leo to say “Ready” </a:t>
            </a:r>
            <a:endParaRPr b="1" sz="1800">
              <a:solidFill>
                <a:srgbClr val="FF0000"/>
              </a:solidFill>
            </a:endParaRP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 sz="1800"/>
              <a:t>Repeat the LED pattern</a:t>
            </a:r>
            <a:endParaRPr sz="1800"/>
          </a:p>
        </p:txBody>
      </p:sp>
      <p:sp>
        <p:nvSpPr>
          <p:cNvPr id="457" name="Shape 457"/>
          <p:cNvSpPr txBox="1"/>
          <p:nvPr/>
        </p:nvSpPr>
        <p:spPr>
          <a:xfrm>
            <a:off x="3802050" y="774325"/>
            <a:ext cx="1539900" cy="2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accent1"/>
                </a:solidFill>
              </a:rPr>
              <a:t>Memory games</a:t>
            </a:r>
            <a:endParaRPr>
              <a:solidFill>
                <a:schemeClr val="accent1"/>
              </a:solidFill>
            </a:endParaRPr>
          </a:p>
        </p:txBody>
      </p:sp>
      <p:pic>
        <p:nvPicPr>
          <p:cNvPr id="458" name="Shape 4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0850" y="1341950"/>
            <a:ext cx="3955799" cy="3076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Shape 463"/>
          <p:cNvSpPr txBox="1"/>
          <p:nvPr>
            <p:ph idx="1" type="body"/>
          </p:nvPr>
        </p:nvSpPr>
        <p:spPr>
          <a:xfrm>
            <a:off x="0" y="123478"/>
            <a:ext cx="91440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Arial"/>
              <a:buNone/>
            </a:pPr>
            <a:r>
              <a:rPr lang="en-US"/>
              <a:t>HRI</a:t>
            </a:r>
            <a:r>
              <a:rPr lang="en-US"/>
              <a:t> Features</a:t>
            </a:r>
            <a:endParaRPr b="0" i="0" sz="36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4" name="Shape 464"/>
          <p:cNvSpPr/>
          <p:nvPr/>
        </p:nvSpPr>
        <p:spPr>
          <a:xfrm>
            <a:off x="0" y="753125"/>
            <a:ext cx="9144000" cy="4287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5" name="Shape 465"/>
          <p:cNvSpPr/>
          <p:nvPr/>
        </p:nvSpPr>
        <p:spPr>
          <a:xfrm>
            <a:off x="652611" y="1532629"/>
            <a:ext cx="576000" cy="576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6" name="Shape 466"/>
          <p:cNvSpPr/>
          <p:nvPr/>
        </p:nvSpPr>
        <p:spPr>
          <a:xfrm>
            <a:off x="634752" y="2540741"/>
            <a:ext cx="576000" cy="576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7" name="Shape 467"/>
          <p:cNvSpPr/>
          <p:nvPr/>
        </p:nvSpPr>
        <p:spPr>
          <a:xfrm>
            <a:off x="616893" y="3548853"/>
            <a:ext cx="576000" cy="576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8" name="Shape 468"/>
          <p:cNvSpPr txBox="1"/>
          <p:nvPr/>
        </p:nvSpPr>
        <p:spPr>
          <a:xfrm>
            <a:off x="1192888" y="1613047"/>
            <a:ext cx="2664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lt1"/>
                </a:solidFill>
              </a:rPr>
              <a:t>Android</a:t>
            </a:r>
            <a:r>
              <a:rPr b="1" lang="en-US" sz="2400">
                <a:solidFill>
                  <a:schemeClr val="lt1"/>
                </a:solidFill>
              </a:rPr>
              <a:t> App</a:t>
            </a:r>
            <a:endParaRPr b="1"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9" name="Shape 469"/>
          <p:cNvSpPr/>
          <p:nvPr/>
        </p:nvSpPr>
        <p:spPr>
          <a:xfrm>
            <a:off x="5248647" y="1541012"/>
            <a:ext cx="576000" cy="576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0" name="Shape 470"/>
          <p:cNvSpPr/>
          <p:nvPr/>
        </p:nvSpPr>
        <p:spPr>
          <a:xfrm>
            <a:off x="5230788" y="2549124"/>
            <a:ext cx="576000" cy="576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1" name="Shape 471"/>
          <p:cNvSpPr/>
          <p:nvPr/>
        </p:nvSpPr>
        <p:spPr>
          <a:xfrm>
            <a:off x="5212929" y="3557236"/>
            <a:ext cx="576000" cy="576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2" name="Shape 472"/>
          <p:cNvSpPr/>
          <p:nvPr/>
        </p:nvSpPr>
        <p:spPr>
          <a:xfrm>
            <a:off x="4554000" y="1478773"/>
            <a:ext cx="36000" cy="270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3" name="Shape 473"/>
          <p:cNvSpPr txBox="1"/>
          <p:nvPr/>
        </p:nvSpPr>
        <p:spPr>
          <a:xfrm>
            <a:off x="619207" y="1598211"/>
            <a:ext cx="642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b="1" sz="24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4" name="Shape 474"/>
          <p:cNvSpPr txBox="1"/>
          <p:nvPr/>
        </p:nvSpPr>
        <p:spPr>
          <a:xfrm>
            <a:off x="583489" y="2597940"/>
            <a:ext cx="642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b="1" sz="24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5" name="Shape 475"/>
          <p:cNvSpPr txBox="1"/>
          <p:nvPr/>
        </p:nvSpPr>
        <p:spPr>
          <a:xfrm>
            <a:off x="583489" y="3606052"/>
            <a:ext cx="642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b="1" sz="24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6" name="Shape 476"/>
          <p:cNvSpPr txBox="1"/>
          <p:nvPr/>
        </p:nvSpPr>
        <p:spPr>
          <a:xfrm>
            <a:off x="5217690" y="1604637"/>
            <a:ext cx="642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b="1" sz="24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7" name="Shape 477"/>
          <p:cNvSpPr txBox="1"/>
          <p:nvPr/>
        </p:nvSpPr>
        <p:spPr>
          <a:xfrm>
            <a:off x="5181972" y="2604366"/>
            <a:ext cx="642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05</a:t>
            </a:r>
            <a:endParaRPr b="1" sz="24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8" name="Shape 478"/>
          <p:cNvSpPr txBox="1"/>
          <p:nvPr/>
        </p:nvSpPr>
        <p:spPr>
          <a:xfrm>
            <a:off x="5181972" y="3612478"/>
            <a:ext cx="642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06</a:t>
            </a:r>
            <a:endParaRPr b="1" sz="24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9" name="Shape 479"/>
          <p:cNvSpPr txBox="1"/>
          <p:nvPr/>
        </p:nvSpPr>
        <p:spPr>
          <a:xfrm>
            <a:off x="1210738" y="2605335"/>
            <a:ext cx="2664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lt1"/>
                </a:solidFill>
              </a:rPr>
              <a:t>Backend</a:t>
            </a:r>
            <a:endParaRPr b="1"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0" name="Shape 480"/>
          <p:cNvSpPr txBox="1"/>
          <p:nvPr/>
        </p:nvSpPr>
        <p:spPr>
          <a:xfrm>
            <a:off x="1210738" y="3597597"/>
            <a:ext cx="2664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lt1"/>
                </a:solidFill>
              </a:rPr>
              <a:t>Voice Command</a:t>
            </a:r>
            <a:endParaRPr b="1"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1" name="Shape 481"/>
          <p:cNvSpPr txBox="1"/>
          <p:nvPr/>
        </p:nvSpPr>
        <p:spPr>
          <a:xfrm>
            <a:off x="5824650" y="1613050"/>
            <a:ext cx="3093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lt1"/>
                </a:solidFill>
              </a:rPr>
              <a:t>Face Detection</a:t>
            </a:r>
            <a:endParaRPr b="1"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2" name="Shape 482"/>
          <p:cNvSpPr txBox="1"/>
          <p:nvPr/>
        </p:nvSpPr>
        <p:spPr>
          <a:xfrm>
            <a:off x="5842488" y="2605335"/>
            <a:ext cx="2664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lt1"/>
                </a:solidFill>
              </a:rPr>
              <a:t>Edge Detection</a:t>
            </a:r>
            <a:endParaRPr b="1"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3" name="Shape 483"/>
          <p:cNvSpPr txBox="1"/>
          <p:nvPr/>
        </p:nvSpPr>
        <p:spPr>
          <a:xfrm>
            <a:off x="5842488" y="3597597"/>
            <a:ext cx="2664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lt1"/>
                </a:solidFill>
              </a:rPr>
              <a:t>Companionship</a:t>
            </a:r>
            <a:endParaRPr b="1"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Shape 488"/>
          <p:cNvSpPr txBox="1"/>
          <p:nvPr>
            <p:ph idx="1" type="body"/>
          </p:nvPr>
        </p:nvSpPr>
        <p:spPr>
          <a:xfrm>
            <a:off x="0" y="123478"/>
            <a:ext cx="91440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Arial"/>
              <a:buNone/>
            </a:pPr>
            <a:r>
              <a:rPr lang="en-US"/>
              <a:t>Android App</a:t>
            </a:r>
            <a:endParaRPr b="0" i="0" sz="36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9" name="Shape 489"/>
          <p:cNvSpPr txBox="1"/>
          <p:nvPr>
            <p:ph idx="2" type="body"/>
          </p:nvPr>
        </p:nvSpPr>
        <p:spPr>
          <a:xfrm>
            <a:off x="0" y="699542"/>
            <a:ext cx="9144000" cy="28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None/>
            </a:pPr>
            <a:r>
              <a:rPr lang="en-US"/>
              <a:t>Features and Functionality</a:t>
            </a:r>
            <a:endParaRPr/>
          </a:p>
        </p:txBody>
      </p:sp>
      <p:sp>
        <p:nvSpPr>
          <p:cNvPr id="490" name="Shape 490"/>
          <p:cNvSpPr/>
          <p:nvPr/>
        </p:nvSpPr>
        <p:spPr>
          <a:xfrm>
            <a:off x="5460398" y="1296560"/>
            <a:ext cx="648000" cy="648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1" name="Shape 491"/>
          <p:cNvSpPr/>
          <p:nvPr/>
        </p:nvSpPr>
        <p:spPr>
          <a:xfrm>
            <a:off x="5964454" y="3010782"/>
            <a:ext cx="648000" cy="648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2" name="Shape 492"/>
          <p:cNvSpPr/>
          <p:nvPr/>
        </p:nvSpPr>
        <p:spPr>
          <a:xfrm>
            <a:off x="5964454" y="2153671"/>
            <a:ext cx="648000" cy="648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3" name="Shape 493"/>
          <p:cNvSpPr/>
          <p:nvPr/>
        </p:nvSpPr>
        <p:spPr>
          <a:xfrm>
            <a:off x="5460398" y="3867894"/>
            <a:ext cx="648000" cy="648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4" name="Shape 494"/>
          <p:cNvSpPr/>
          <p:nvPr/>
        </p:nvSpPr>
        <p:spPr>
          <a:xfrm flipH="1">
            <a:off x="2875411" y="1296560"/>
            <a:ext cx="648000" cy="648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5" name="Shape 495"/>
          <p:cNvSpPr/>
          <p:nvPr/>
        </p:nvSpPr>
        <p:spPr>
          <a:xfrm flipH="1">
            <a:off x="2371355" y="3010782"/>
            <a:ext cx="648000" cy="648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6" name="Shape 496"/>
          <p:cNvSpPr/>
          <p:nvPr/>
        </p:nvSpPr>
        <p:spPr>
          <a:xfrm flipH="1">
            <a:off x="2371355" y="2153671"/>
            <a:ext cx="648000" cy="648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7" name="Shape 497"/>
          <p:cNvSpPr/>
          <p:nvPr/>
        </p:nvSpPr>
        <p:spPr>
          <a:xfrm flipH="1">
            <a:off x="2875411" y="3867894"/>
            <a:ext cx="648000" cy="648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8" name="Shape 498"/>
          <p:cNvSpPr txBox="1"/>
          <p:nvPr/>
        </p:nvSpPr>
        <p:spPr>
          <a:xfrm>
            <a:off x="23178" y="1479873"/>
            <a:ext cx="2519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3F3F3F"/>
                </a:solidFill>
              </a:rPr>
              <a:t>User Authentication</a:t>
            </a:r>
            <a:endParaRPr b="1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9" name="Shape 499"/>
          <p:cNvSpPr txBox="1"/>
          <p:nvPr/>
        </p:nvSpPr>
        <p:spPr>
          <a:xfrm>
            <a:off x="461606" y="3183604"/>
            <a:ext cx="1802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3F3F3F"/>
                </a:solidFill>
              </a:rPr>
              <a:t>Data visualisation</a:t>
            </a:r>
            <a:endParaRPr b="1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0" name="Shape 500"/>
          <p:cNvSpPr txBox="1"/>
          <p:nvPr/>
        </p:nvSpPr>
        <p:spPr>
          <a:xfrm>
            <a:off x="887741" y="4070789"/>
            <a:ext cx="19269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3F3F3F"/>
                </a:solidFill>
              </a:rPr>
              <a:t>Face Detection</a:t>
            </a:r>
            <a:endParaRPr b="1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1" name="Shape 501"/>
          <p:cNvSpPr txBox="1"/>
          <p:nvPr/>
        </p:nvSpPr>
        <p:spPr>
          <a:xfrm>
            <a:off x="309206" y="2357103"/>
            <a:ext cx="19269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3F3F3F"/>
                </a:solidFill>
              </a:rPr>
              <a:t>Gaming</a:t>
            </a:r>
            <a:endParaRPr b="1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2" name="Shape 502"/>
          <p:cNvSpPr txBox="1"/>
          <p:nvPr/>
        </p:nvSpPr>
        <p:spPr>
          <a:xfrm>
            <a:off x="6325967" y="1432159"/>
            <a:ext cx="19269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3F3F3F"/>
                </a:solidFill>
              </a:rPr>
              <a:t>User email</a:t>
            </a:r>
            <a:endParaRPr b="1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3" name="Shape 503"/>
          <p:cNvSpPr txBox="1"/>
          <p:nvPr/>
        </p:nvSpPr>
        <p:spPr>
          <a:xfrm>
            <a:off x="6701288" y="2332980"/>
            <a:ext cx="21333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3F3F3F"/>
                </a:solidFill>
              </a:rPr>
              <a:t>Data Analysis</a:t>
            </a:r>
            <a:endParaRPr b="1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4" name="Shape 504"/>
          <p:cNvSpPr txBox="1"/>
          <p:nvPr/>
        </p:nvSpPr>
        <p:spPr>
          <a:xfrm>
            <a:off x="6701360" y="3157595"/>
            <a:ext cx="2073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3F3F3F"/>
                </a:solidFill>
              </a:rPr>
              <a:t>Settings</a:t>
            </a:r>
            <a:endParaRPr b="1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D:\Fullppt\PNG이미지\핸드폰2.png" id="505" name="Shape 505"/>
          <p:cNvPicPr preferRelativeResize="0"/>
          <p:nvPr/>
        </p:nvPicPr>
        <p:blipFill rotWithShape="1">
          <a:blip r:embed="rId3">
            <a:alphaModFix/>
          </a:blip>
          <a:srcRect b="0" l="5011" r="-12793" t="-17799"/>
          <a:stretch/>
        </p:blipFill>
        <p:spPr>
          <a:xfrm>
            <a:off x="3383388" y="1120450"/>
            <a:ext cx="2532162" cy="335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6" name="Shape 5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81825" y="1761225"/>
            <a:ext cx="1278197" cy="2052526"/>
          </a:xfrm>
          <a:prstGeom prst="rect">
            <a:avLst/>
          </a:prstGeom>
          <a:noFill/>
          <a:ln>
            <a:noFill/>
          </a:ln>
        </p:spPr>
      </p:pic>
      <p:sp>
        <p:nvSpPr>
          <p:cNvPr id="507" name="Shape 507"/>
          <p:cNvSpPr txBox="1"/>
          <p:nvPr/>
        </p:nvSpPr>
        <p:spPr>
          <a:xfrm>
            <a:off x="6234575" y="4045730"/>
            <a:ext cx="19269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3F3F3F"/>
                </a:solidFill>
              </a:rPr>
              <a:t>Backend Server</a:t>
            </a:r>
            <a:endParaRPr b="1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8" name="Shape 50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66726" y="2249065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Shape 50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66676" y="1390775"/>
            <a:ext cx="48275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0" name="Shape 510"/>
          <p:cNvPicPr preferRelativeResize="0"/>
          <p:nvPr/>
        </p:nvPicPr>
        <p:blipFill rotWithShape="1">
          <a:blip r:embed="rId7">
            <a:alphaModFix/>
          </a:blip>
          <a:srcRect b="0" l="0" r="-5585" t="-5585"/>
          <a:stretch/>
        </p:blipFill>
        <p:spPr>
          <a:xfrm>
            <a:off x="2453950" y="3093450"/>
            <a:ext cx="482750" cy="482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1" name="Shape 51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958000" y="3967863"/>
            <a:ext cx="482750" cy="482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" name="Shape 51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518450" y="1365225"/>
            <a:ext cx="528675" cy="52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3" name="Shape 51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flipH="1">
            <a:off x="6079126" y="2242825"/>
            <a:ext cx="457199" cy="457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14" name="Shape 51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028950" y="3080675"/>
            <a:ext cx="482749" cy="482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15" name="Shape 515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496450" y="3867875"/>
            <a:ext cx="576000" cy="648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Shape 520"/>
          <p:cNvSpPr/>
          <p:nvPr/>
        </p:nvSpPr>
        <p:spPr>
          <a:xfrm rot="2700000">
            <a:off x="3885702" y="3858370"/>
            <a:ext cx="213089" cy="382028"/>
          </a:xfrm>
          <a:custGeom>
            <a:pathLst>
              <a:path extrusionOk="0" h="4001999" w="2232248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1" name="Shape 521"/>
          <p:cNvSpPr txBox="1"/>
          <p:nvPr/>
        </p:nvSpPr>
        <p:spPr>
          <a:xfrm>
            <a:off x="3260027" y="1108324"/>
            <a:ext cx="14643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3F3F3F"/>
                </a:solidFill>
              </a:rPr>
              <a:t>Alexa Skills</a:t>
            </a:r>
            <a:endParaRPr b="1" sz="12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2" name="Shape 522"/>
          <p:cNvSpPr txBox="1"/>
          <p:nvPr/>
        </p:nvSpPr>
        <p:spPr>
          <a:xfrm>
            <a:off x="3260027" y="2306507"/>
            <a:ext cx="14643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3F3F3F"/>
                </a:solidFill>
              </a:rPr>
              <a:t>Alexa Intents</a:t>
            </a:r>
            <a:endParaRPr b="1" sz="12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3" name="Shape 523"/>
          <p:cNvSpPr txBox="1"/>
          <p:nvPr/>
        </p:nvSpPr>
        <p:spPr>
          <a:xfrm>
            <a:off x="3260027" y="3372295"/>
            <a:ext cx="14643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3F3F3F"/>
                </a:solidFill>
              </a:rPr>
              <a:t>Yaler</a:t>
            </a:r>
            <a:endParaRPr b="1" sz="12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4" name="Shape 524"/>
          <p:cNvSpPr txBox="1"/>
          <p:nvPr/>
        </p:nvSpPr>
        <p:spPr>
          <a:xfrm>
            <a:off x="3260027" y="4449474"/>
            <a:ext cx="14643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3F3F3F"/>
                </a:solidFill>
              </a:rPr>
              <a:t>Flask</a:t>
            </a:r>
            <a:endParaRPr b="1" sz="12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5" name="Shape 525"/>
          <p:cNvSpPr txBox="1"/>
          <p:nvPr/>
        </p:nvSpPr>
        <p:spPr>
          <a:xfrm>
            <a:off x="5220072" y="1263221"/>
            <a:ext cx="3456300" cy="97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b="1" lang="en-US" sz="2800">
                <a:solidFill>
                  <a:schemeClr val="accent1"/>
                </a:solidFill>
              </a:rPr>
              <a:t>Voice Command</a:t>
            </a:r>
            <a:endParaRPr b="1" sz="2800">
              <a:solidFill>
                <a:schemeClr val="accent1"/>
              </a:solidFill>
            </a:endParaRPr>
          </a:p>
          <a:p>
            <a:pPr indent="0" lvl="0" marL="0" marR="0" rtl="0" algn="l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lang="en-US">
                <a:solidFill>
                  <a:srgbClr val="CCCCCC"/>
                </a:solidFill>
              </a:rPr>
              <a:t>powered by Amazon Alexa</a:t>
            </a:r>
            <a:endParaRPr>
              <a:solidFill>
                <a:srgbClr val="CCCCCC"/>
              </a:solidFill>
            </a:endParaRPr>
          </a:p>
        </p:txBody>
      </p:sp>
      <p:sp>
        <p:nvSpPr>
          <p:cNvPr id="526" name="Shape 526"/>
          <p:cNvSpPr/>
          <p:nvPr/>
        </p:nvSpPr>
        <p:spPr>
          <a:xfrm>
            <a:off x="3779630" y="549741"/>
            <a:ext cx="341005" cy="376812"/>
          </a:xfrm>
          <a:custGeom>
            <a:pathLst>
              <a:path extrusionOk="0" h="376812" w="341005">
                <a:moveTo>
                  <a:pt x="179590" y="105941"/>
                </a:moveTo>
                <a:cubicBezTo>
                  <a:pt x="189466" y="103284"/>
                  <a:pt x="200229" y="106383"/>
                  <a:pt x="207502" y="113978"/>
                </a:cubicBezTo>
                <a:lnTo>
                  <a:pt x="205155" y="116193"/>
                </a:lnTo>
                <a:cubicBezTo>
                  <a:pt x="198727" y="109493"/>
                  <a:pt x="189244" y="106732"/>
                  <a:pt x="180543" y="109027"/>
                </a:cubicBezTo>
                <a:cubicBezTo>
                  <a:pt x="171284" y="111470"/>
                  <a:pt x="164597" y="119184"/>
                  <a:pt x="163491" y="128699"/>
                </a:cubicBezTo>
                <a:lnTo>
                  <a:pt x="160301" y="128192"/>
                </a:lnTo>
                <a:cubicBezTo>
                  <a:pt x="160626" y="125509"/>
                  <a:pt x="161343" y="122953"/>
                  <a:pt x="162397" y="120583"/>
                </a:cubicBezTo>
                <a:cubicBezTo>
                  <a:pt x="163188" y="118806"/>
                  <a:pt x="164168" y="117134"/>
                  <a:pt x="165317" y="115593"/>
                </a:cubicBezTo>
                <a:close/>
                <a:moveTo>
                  <a:pt x="184774" y="76800"/>
                </a:moveTo>
                <a:cubicBezTo>
                  <a:pt x="189722" y="75892"/>
                  <a:pt x="194950" y="76276"/>
                  <a:pt x="199898" y="78055"/>
                </a:cubicBezTo>
                <a:lnTo>
                  <a:pt x="198784" y="81085"/>
                </a:lnTo>
                <a:cubicBezTo>
                  <a:pt x="190044" y="77951"/>
                  <a:pt x="180324" y="79705"/>
                  <a:pt x="173557" y="85636"/>
                </a:cubicBezTo>
                <a:cubicBezTo>
                  <a:pt x="166357" y="91948"/>
                  <a:pt x="163808" y="101834"/>
                  <a:pt x="167057" y="110845"/>
                </a:cubicBezTo>
                <a:lnTo>
                  <a:pt x="163976" y="111813"/>
                </a:lnTo>
                <a:cubicBezTo>
                  <a:pt x="161264" y="104174"/>
                  <a:pt x="162206" y="95982"/>
                  <a:pt x="166259" y="89343"/>
                </a:cubicBezTo>
                <a:lnTo>
                  <a:pt x="171329" y="83298"/>
                </a:lnTo>
                <a:cubicBezTo>
                  <a:pt x="175158" y="79908"/>
                  <a:pt x="179826" y="77708"/>
                  <a:pt x="184774" y="76800"/>
                </a:cubicBezTo>
                <a:close/>
                <a:moveTo>
                  <a:pt x="179076" y="24908"/>
                </a:moveTo>
                <a:cubicBezTo>
                  <a:pt x="173882" y="25821"/>
                  <a:pt x="169065" y="28595"/>
                  <a:pt x="165693" y="33023"/>
                </a:cubicBezTo>
                <a:lnTo>
                  <a:pt x="165081" y="32645"/>
                </a:lnTo>
                <a:lnTo>
                  <a:pt x="164343" y="33841"/>
                </a:lnTo>
                <a:lnTo>
                  <a:pt x="159156" y="28989"/>
                </a:lnTo>
                <a:cubicBezTo>
                  <a:pt x="147650" y="21890"/>
                  <a:pt x="132568" y="25462"/>
                  <a:pt x="125468" y="36968"/>
                </a:cubicBezTo>
                <a:cubicBezTo>
                  <a:pt x="125028" y="37682"/>
                  <a:pt x="124628" y="38410"/>
                  <a:pt x="124607" y="39302"/>
                </a:cubicBezTo>
                <a:cubicBezTo>
                  <a:pt x="121192" y="53871"/>
                  <a:pt x="126621" y="67918"/>
                  <a:pt x="137512" y="72288"/>
                </a:cubicBezTo>
                <a:lnTo>
                  <a:pt x="136408" y="75373"/>
                </a:lnTo>
                <a:cubicBezTo>
                  <a:pt x="125065" y="70889"/>
                  <a:pt x="118824" y="57470"/>
                  <a:pt x="120792" y="42874"/>
                </a:cubicBezTo>
                <a:cubicBezTo>
                  <a:pt x="110219" y="38045"/>
                  <a:pt x="97555" y="41998"/>
                  <a:pt x="91229" y="52250"/>
                </a:cubicBezTo>
                <a:cubicBezTo>
                  <a:pt x="86215" y="60377"/>
                  <a:pt x="87164" y="68019"/>
                  <a:pt x="90995" y="75559"/>
                </a:cubicBezTo>
                <a:cubicBezTo>
                  <a:pt x="88405" y="77546"/>
                  <a:pt x="86197" y="80074"/>
                  <a:pt x="84391" y="83001"/>
                </a:cubicBezTo>
                <a:cubicBezTo>
                  <a:pt x="75261" y="97799"/>
                  <a:pt x="79855" y="117197"/>
                  <a:pt x="94653" y="126328"/>
                </a:cubicBezTo>
                <a:cubicBezTo>
                  <a:pt x="99603" y="129383"/>
                  <a:pt x="105068" y="130901"/>
                  <a:pt x="110449" y="130283"/>
                </a:cubicBezTo>
                <a:cubicBezTo>
                  <a:pt x="111461" y="121556"/>
                  <a:pt x="114239" y="112980"/>
                  <a:pt x="118788" y="105103"/>
                </a:cubicBezTo>
                <a:lnTo>
                  <a:pt x="122060" y="106993"/>
                </a:lnTo>
                <a:cubicBezTo>
                  <a:pt x="117549" y="114804"/>
                  <a:pt x="114885" y="123345"/>
                  <a:pt x="114602" y="132066"/>
                </a:cubicBezTo>
                <a:cubicBezTo>
                  <a:pt x="118189" y="142541"/>
                  <a:pt x="127538" y="149533"/>
                  <a:pt x="138054" y="150704"/>
                </a:cubicBezTo>
                <a:lnTo>
                  <a:pt x="138622" y="157584"/>
                </a:lnTo>
                <a:cubicBezTo>
                  <a:pt x="141809" y="168599"/>
                  <a:pt x="152592" y="175355"/>
                  <a:pt x="163536" y="173320"/>
                </a:cubicBezTo>
                <a:lnTo>
                  <a:pt x="163736" y="174011"/>
                </a:lnTo>
                <a:lnTo>
                  <a:pt x="165086" y="173621"/>
                </a:lnTo>
                <a:lnTo>
                  <a:pt x="165671" y="180699"/>
                </a:lnTo>
                <a:cubicBezTo>
                  <a:pt x="169429" y="193686"/>
                  <a:pt x="183003" y="201168"/>
                  <a:pt x="195990" y="197411"/>
                </a:cubicBezTo>
                <a:cubicBezTo>
                  <a:pt x="196796" y="197178"/>
                  <a:pt x="197581" y="196907"/>
                  <a:pt x="198196" y="196260"/>
                </a:cubicBezTo>
                <a:cubicBezTo>
                  <a:pt x="209934" y="188156"/>
                  <a:pt x="215400" y="175007"/>
                  <a:pt x="211155" y="164763"/>
                </a:cubicBezTo>
                <a:cubicBezTo>
                  <a:pt x="205121" y="170199"/>
                  <a:pt x="196738" y="172687"/>
                  <a:pt x="188343" y="171472"/>
                </a:cubicBezTo>
                <a:lnTo>
                  <a:pt x="188829" y="168281"/>
                </a:lnTo>
                <a:cubicBezTo>
                  <a:pt x="198020" y="169602"/>
                  <a:pt x="207192" y="165939"/>
                  <a:pt x="212635" y="158774"/>
                </a:cubicBezTo>
                <a:cubicBezTo>
                  <a:pt x="218427" y="151149"/>
                  <a:pt x="218946" y="140953"/>
                  <a:pt x="213960" y="132774"/>
                </a:cubicBezTo>
                <a:lnTo>
                  <a:pt x="216785" y="131210"/>
                </a:lnTo>
                <a:cubicBezTo>
                  <a:pt x="222366" y="140465"/>
                  <a:pt x="221779" y="151983"/>
                  <a:pt x="215286" y="160619"/>
                </a:cubicBezTo>
                <a:lnTo>
                  <a:pt x="213805" y="162105"/>
                </a:lnTo>
                <a:cubicBezTo>
                  <a:pt x="218946" y="172938"/>
                  <a:pt x="214526" y="186813"/>
                  <a:pt x="203421" y="196175"/>
                </a:cubicBezTo>
                <a:cubicBezTo>
                  <a:pt x="208012" y="206854"/>
                  <a:pt x="220050" y="212429"/>
                  <a:pt x="231622" y="209082"/>
                </a:cubicBezTo>
                <a:cubicBezTo>
                  <a:pt x="239377" y="206838"/>
                  <a:pt x="243741" y="201989"/>
                  <a:pt x="246092" y="195539"/>
                </a:cubicBezTo>
                <a:cubicBezTo>
                  <a:pt x="255042" y="199507"/>
                  <a:pt x="265290" y="198199"/>
                  <a:pt x="272958" y="192601"/>
                </a:cubicBezTo>
                <a:lnTo>
                  <a:pt x="276795" y="193971"/>
                </a:lnTo>
                <a:cubicBezTo>
                  <a:pt x="289009" y="194016"/>
                  <a:pt x="298363" y="193248"/>
                  <a:pt x="304258" y="183694"/>
                </a:cubicBezTo>
                <a:cubicBezTo>
                  <a:pt x="309343" y="175453"/>
                  <a:pt x="308953" y="165378"/>
                  <a:pt x="303795" y="157923"/>
                </a:cubicBezTo>
                <a:cubicBezTo>
                  <a:pt x="298315" y="164420"/>
                  <a:pt x="291041" y="168177"/>
                  <a:pt x="283702" y="168174"/>
                </a:cubicBezTo>
                <a:lnTo>
                  <a:pt x="283555" y="164527"/>
                </a:lnTo>
                <a:cubicBezTo>
                  <a:pt x="293404" y="164978"/>
                  <a:pt x="303289" y="157339"/>
                  <a:pt x="308110" y="145450"/>
                </a:cubicBezTo>
                <a:cubicBezTo>
                  <a:pt x="311022" y="136198"/>
                  <a:pt x="308752" y="126109"/>
                  <a:pt x="302169" y="119023"/>
                </a:cubicBezTo>
                <a:cubicBezTo>
                  <a:pt x="296249" y="127191"/>
                  <a:pt x="286098" y="131525"/>
                  <a:pt x="275782" y="130309"/>
                </a:cubicBezTo>
                <a:lnTo>
                  <a:pt x="276183" y="127106"/>
                </a:lnTo>
                <a:cubicBezTo>
                  <a:pt x="285405" y="128184"/>
                  <a:pt x="294478" y="124281"/>
                  <a:pt x="299730" y="116974"/>
                </a:cubicBezTo>
                <a:lnTo>
                  <a:pt x="300207" y="116045"/>
                </a:lnTo>
                <a:cubicBezTo>
                  <a:pt x="300079" y="107222"/>
                  <a:pt x="295342" y="98867"/>
                  <a:pt x="287259" y="93880"/>
                </a:cubicBezTo>
                <a:cubicBezTo>
                  <a:pt x="284295" y="92051"/>
                  <a:pt x="281129" y="90828"/>
                  <a:pt x="277855" y="90561"/>
                </a:cubicBezTo>
                <a:cubicBezTo>
                  <a:pt x="271916" y="104194"/>
                  <a:pt x="259881" y="112708"/>
                  <a:pt x="248172" y="111695"/>
                </a:cubicBezTo>
                <a:cubicBezTo>
                  <a:pt x="248002" y="114741"/>
                  <a:pt x="246936" y="117719"/>
                  <a:pt x="245089" y="120348"/>
                </a:cubicBezTo>
                <a:cubicBezTo>
                  <a:pt x="241307" y="125729"/>
                  <a:pt x="234825" y="128827"/>
                  <a:pt x="228007" y="128511"/>
                </a:cubicBezTo>
                <a:lnTo>
                  <a:pt x="228158" y="125380"/>
                </a:lnTo>
                <a:cubicBezTo>
                  <a:pt x="233848" y="125642"/>
                  <a:pt x="239262" y="123097"/>
                  <a:pt x="242439" y="118667"/>
                </a:cubicBezTo>
                <a:cubicBezTo>
                  <a:pt x="244071" y="116391"/>
                  <a:pt x="244987" y="113796"/>
                  <a:pt x="245116" y="111152"/>
                </a:cubicBezTo>
                <a:lnTo>
                  <a:pt x="243716" y="110904"/>
                </a:lnTo>
                <a:lnTo>
                  <a:pt x="244539" y="108155"/>
                </a:lnTo>
                <a:cubicBezTo>
                  <a:pt x="244792" y="106166"/>
                  <a:pt x="244131" y="104285"/>
                  <a:pt x="243078" y="102544"/>
                </a:cubicBezTo>
                <a:cubicBezTo>
                  <a:pt x="240257" y="97875"/>
                  <a:pt x="235048" y="94922"/>
                  <a:pt x="229344" y="94755"/>
                </a:cubicBezTo>
                <a:lnTo>
                  <a:pt x="229436" y="91621"/>
                </a:lnTo>
                <a:cubicBezTo>
                  <a:pt x="236268" y="91821"/>
                  <a:pt x="242499" y="95409"/>
                  <a:pt x="245850" y="101072"/>
                </a:cubicBezTo>
                <a:cubicBezTo>
                  <a:pt x="247129" y="103235"/>
                  <a:pt x="247915" y="105575"/>
                  <a:pt x="248037" y="107973"/>
                </a:cubicBezTo>
                <a:cubicBezTo>
                  <a:pt x="258268" y="109553"/>
                  <a:pt x="268981" y="102051"/>
                  <a:pt x="274232" y="89778"/>
                </a:cubicBezTo>
                <a:cubicBezTo>
                  <a:pt x="278708" y="77339"/>
                  <a:pt x="274020" y="63056"/>
                  <a:pt x="262316" y="55834"/>
                </a:cubicBezTo>
                <a:cubicBezTo>
                  <a:pt x="257734" y="53007"/>
                  <a:pt x="252666" y="51626"/>
                  <a:pt x="247691" y="52231"/>
                </a:cubicBezTo>
                <a:cubicBezTo>
                  <a:pt x="248705" y="60913"/>
                  <a:pt x="245967" y="69020"/>
                  <a:pt x="239739" y="74185"/>
                </a:cubicBezTo>
                <a:lnTo>
                  <a:pt x="237649" y="71664"/>
                </a:lnTo>
                <a:cubicBezTo>
                  <a:pt x="244579" y="65918"/>
                  <a:pt x="246481" y="55888"/>
                  <a:pt x="243151" y="45920"/>
                </a:cubicBezTo>
                <a:cubicBezTo>
                  <a:pt x="241194" y="40124"/>
                  <a:pt x="237183" y="35004"/>
                  <a:pt x="231542" y="31523"/>
                </a:cubicBezTo>
                <a:cubicBezTo>
                  <a:pt x="221392" y="25261"/>
                  <a:pt x="208864" y="26095"/>
                  <a:pt x="199763" y="32668"/>
                </a:cubicBezTo>
                <a:lnTo>
                  <a:pt x="194721" y="27952"/>
                </a:lnTo>
                <a:cubicBezTo>
                  <a:pt x="189842" y="24941"/>
                  <a:pt x="184271" y="23995"/>
                  <a:pt x="179076" y="24908"/>
                </a:cubicBezTo>
                <a:close/>
                <a:moveTo>
                  <a:pt x="190632" y="62"/>
                </a:moveTo>
                <a:cubicBezTo>
                  <a:pt x="300121" y="2329"/>
                  <a:pt x="391248" y="125645"/>
                  <a:pt x="309641" y="225160"/>
                </a:cubicBezTo>
                <a:cubicBezTo>
                  <a:pt x="282892" y="251229"/>
                  <a:pt x="279266" y="288859"/>
                  <a:pt x="302841" y="374772"/>
                </a:cubicBezTo>
                <a:lnTo>
                  <a:pt x="121266" y="376812"/>
                </a:lnTo>
                <a:lnTo>
                  <a:pt x="109025" y="322355"/>
                </a:lnTo>
                <a:cubicBezTo>
                  <a:pt x="76580" y="333165"/>
                  <a:pt x="40716" y="329924"/>
                  <a:pt x="28778" y="318327"/>
                </a:cubicBezTo>
                <a:cubicBezTo>
                  <a:pt x="22923" y="311868"/>
                  <a:pt x="25422" y="291738"/>
                  <a:pt x="32859" y="276164"/>
                </a:cubicBezTo>
                <a:cubicBezTo>
                  <a:pt x="35235" y="270344"/>
                  <a:pt x="23179" y="268321"/>
                  <a:pt x="20618" y="259843"/>
                </a:cubicBezTo>
                <a:cubicBezTo>
                  <a:pt x="19440" y="251965"/>
                  <a:pt x="27377" y="251682"/>
                  <a:pt x="30757" y="247602"/>
                </a:cubicBezTo>
                <a:lnTo>
                  <a:pt x="18516" y="238938"/>
                </a:lnTo>
                <a:cubicBezTo>
                  <a:pt x="12669" y="232923"/>
                  <a:pt x="25811" y="221592"/>
                  <a:pt x="29458" y="212919"/>
                </a:cubicBezTo>
                <a:cubicBezTo>
                  <a:pt x="16679" y="208924"/>
                  <a:pt x="7006" y="203466"/>
                  <a:pt x="307" y="196983"/>
                </a:cubicBezTo>
                <a:cubicBezTo>
                  <a:pt x="-2572" y="186228"/>
                  <a:pt x="15339" y="171234"/>
                  <a:pt x="31089" y="151672"/>
                </a:cubicBezTo>
                <a:cubicBezTo>
                  <a:pt x="47602" y="132201"/>
                  <a:pt x="33821" y="117353"/>
                  <a:pt x="46470" y="75544"/>
                </a:cubicBezTo>
                <a:cubicBezTo>
                  <a:pt x="66559" y="23813"/>
                  <a:pt x="114124" y="-1423"/>
                  <a:pt x="190632" y="6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7" name="Shape 527"/>
          <p:cNvSpPr/>
          <p:nvPr/>
        </p:nvSpPr>
        <p:spPr>
          <a:xfrm flipH="1" rot="-5400000">
            <a:off x="3767095" y="1673528"/>
            <a:ext cx="366076" cy="344756"/>
          </a:xfrm>
          <a:custGeom>
            <a:pathLst>
              <a:path extrusionOk="0" h="2758049" w="2928608">
                <a:moveTo>
                  <a:pt x="2797052" y="1199936"/>
                </a:moveTo>
                <a:lnTo>
                  <a:pt x="2797052" y="1541978"/>
                </a:lnTo>
                <a:cubicBezTo>
                  <a:pt x="2797052" y="1578306"/>
                  <a:pt x="2826502" y="1607756"/>
                  <a:pt x="2862830" y="1607756"/>
                </a:cubicBezTo>
                <a:lnTo>
                  <a:pt x="2862830" y="1607755"/>
                </a:lnTo>
                <a:cubicBezTo>
                  <a:pt x="2899158" y="1607755"/>
                  <a:pt x="2928608" y="1578305"/>
                  <a:pt x="2928608" y="1541977"/>
                </a:cubicBezTo>
                <a:lnTo>
                  <a:pt x="2928607" y="1199936"/>
                </a:lnTo>
                <a:cubicBezTo>
                  <a:pt x="2928607" y="1163608"/>
                  <a:pt x="2899158" y="1134159"/>
                  <a:pt x="2862830" y="1134158"/>
                </a:cubicBezTo>
                <a:cubicBezTo>
                  <a:pt x="2826502" y="1134159"/>
                  <a:pt x="2797052" y="1163608"/>
                  <a:pt x="2797052" y="1199936"/>
                </a:cubicBezTo>
                <a:close/>
                <a:moveTo>
                  <a:pt x="2593193" y="1147315"/>
                </a:moveTo>
                <a:lnTo>
                  <a:pt x="2593193" y="1594601"/>
                </a:lnTo>
                <a:cubicBezTo>
                  <a:pt x="2593193" y="1630929"/>
                  <a:pt x="2622643" y="1660379"/>
                  <a:pt x="2658971" y="1660379"/>
                </a:cubicBezTo>
                <a:lnTo>
                  <a:pt x="2658971" y="1660378"/>
                </a:lnTo>
                <a:cubicBezTo>
                  <a:pt x="2695299" y="1660378"/>
                  <a:pt x="2724749" y="1630928"/>
                  <a:pt x="2724749" y="1594600"/>
                </a:cubicBezTo>
                <a:lnTo>
                  <a:pt x="2724748" y="1147315"/>
                </a:lnTo>
                <a:cubicBezTo>
                  <a:pt x="2724748" y="1110987"/>
                  <a:pt x="2695299" y="1081538"/>
                  <a:pt x="2658971" y="1081537"/>
                </a:cubicBezTo>
                <a:cubicBezTo>
                  <a:pt x="2622643" y="1081538"/>
                  <a:pt x="2593193" y="1110987"/>
                  <a:pt x="2593193" y="1147315"/>
                </a:cubicBezTo>
                <a:close/>
                <a:moveTo>
                  <a:pt x="2389334" y="1121004"/>
                </a:moveTo>
                <a:lnTo>
                  <a:pt x="2389334" y="1620912"/>
                </a:lnTo>
                <a:cubicBezTo>
                  <a:pt x="2389334" y="1657240"/>
                  <a:pt x="2418784" y="1686690"/>
                  <a:pt x="2455112" y="1686690"/>
                </a:cubicBezTo>
                <a:lnTo>
                  <a:pt x="2455112" y="1686689"/>
                </a:lnTo>
                <a:cubicBezTo>
                  <a:pt x="2491440" y="1686689"/>
                  <a:pt x="2520890" y="1657239"/>
                  <a:pt x="2520890" y="1620911"/>
                </a:cubicBezTo>
                <a:lnTo>
                  <a:pt x="2520889" y="1121004"/>
                </a:lnTo>
                <a:cubicBezTo>
                  <a:pt x="2520889" y="1084676"/>
                  <a:pt x="2491440" y="1055227"/>
                  <a:pt x="2455112" y="1055226"/>
                </a:cubicBezTo>
                <a:cubicBezTo>
                  <a:pt x="2418784" y="1055227"/>
                  <a:pt x="2389334" y="1084676"/>
                  <a:pt x="2389334" y="1121004"/>
                </a:cubicBezTo>
                <a:close/>
                <a:moveTo>
                  <a:pt x="1314382" y="1247024"/>
                </a:moveTo>
                <a:cubicBezTo>
                  <a:pt x="1314381" y="1225915"/>
                  <a:pt x="1331494" y="1208803"/>
                  <a:pt x="1352603" y="1208803"/>
                </a:cubicBezTo>
                <a:lnTo>
                  <a:pt x="1410313" y="1208803"/>
                </a:lnTo>
                <a:lnTo>
                  <a:pt x="1410313" y="1146778"/>
                </a:lnTo>
                <a:cubicBezTo>
                  <a:pt x="1410313" y="1145599"/>
                  <a:pt x="1410393" y="1144438"/>
                  <a:pt x="1411688" y="1143457"/>
                </a:cubicBezTo>
                <a:lnTo>
                  <a:pt x="1408531" y="1133444"/>
                </a:lnTo>
                <a:cubicBezTo>
                  <a:pt x="1410371" y="1112415"/>
                  <a:pt x="1428909" y="1096860"/>
                  <a:pt x="1449938" y="1098699"/>
                </a:cubicBezTo>
                <a:lnTo>
                  <a:pt x="2236821" y="1167543"/>
                </a:lnTo>
                <a:cubicBezTo>
                  <a:pt x="2257849" y="1169383"/>
                  <a:pt x="2273405" y="1187920"/>
                  <a:pt x="2271565" y="1208950"/>
                </a:cubicBezTo>
                <a:cubicBezTo>
                  <a:pt x="2269725" y="1229978"/>
                  <a:pt x="2251187" y="1245533"/>
                  <a:pt x="2230159" y="1243693"/>
                </a:cubicBezTo>
                <a:cubicBezTo>
                  <a:pt x="1973864" y="1221271"/>
                  <a:pt x="1717570" y="1198849"/>
                  <a:pt x="1461275" y="1176426"/>
                </a:cubicBezTo>
                <a:lnTo>
                  <a:pt x="1461274" y="1208803"/>
                </a:lnTo>
                <a:lnTo>
                  <a:pt x="1518985" y="1208803"/>
                </a:lnTo>
                <a:cubicBezTo>
                  <a:pt x="1540095" y="1208802"/>
                  <a:pt x="1557205" y="1225915"/>
                  <a:pt x="1557206" y="1247025"/>
                </a:cubicBezTo>
                <a:lnTo>
                  <a:pt x="1557207" y="1247023"/>
                </a:lnTo>
                <a:cubicBezTo>
                  <a:pt x="1557207" y="1268132"/>
                  <a:pt x="1540095" y="1285244"/>
                  <a:pt x="1518986" y="1285244"/>
                </a:cubicBezTo>
                <a:cubicBezTo>
                  <a:pt x="1499749" y="1285244"/>
                  <a:pt x="1480511" y="1285243"/>
                  <a:pt x="1461275" y="1285244"/>
                </a:cubicBezTo>
                <a:lnTo>
                  <a:pt x="1461275" y="1337600"/>
                </a:lnTo>
                <a:lnTo>
                  <a:pt x="1518985" y="1337600"/>
                </a:lnTo>
                <a:cubicBezTo>
                  <a:pt x="1540095" y="1337600"/>
                  <a:pt x="1557206" y="1354713"/>
                  <a:pt x="1557206" y="1375821"/>
                </a:cubicBezTo>
                <a:lnTo>
                  <a:pt x="1557207" y="1375820"/>
                </a:lnTo>
                <a:cubicBezTo>
                  <a:pt x="1557206" y="1396928"/>
                  <a:pt x="1540095" y="1414041"/>
                  <a:pt x="1518986" y="1414041"/>
                </a:cubicBezTo>
                <a:cubicBezTo>
                  <a:pt x="1499750" y="1414041"/>
                  <a:pt x="1480511" y="1414041"/>
                  <a:pt x="1461275" y="1414042"/>
                </a:cubicBezTo>
                <a:lnTo>
                  <a:pt x="1461275" y="1466398"/>
                </a:lnTo>
                <a:lnTo>
                  <a:pt x="1518985" y="1466398"/>
                </a:lnTo>
                <a:cubicBezTo>
                  <a:pt x="1540095" y="1466398"/>
                  <a:pt x="1557206" y="1483509"/>
                  <a:pt x="1557206" y="1504618"/>
                </a:cubicBezTo>
                <a:lnTo>
                  <a:pt x="1557207" y="1504619"/>
                </a:lnTo>
                <a:cubicBezTo>
                  <a:pt x="1557207" y="1525727"/>
                  <a:pt x="1540094" y="1542838"/>
                  <a:pt x="1518986" y="1542839"/>
                </a:cubicBezTo>
                <a:cubicBezTo>
                  <a:pt x="1499749" y="1542839"/>
                  <a:pt x="1480511" y="1542838"/>
                  <a:pt x="1461275" y="1542839"/>
                </a:cubicBezTo>
                <a:lnTo>
                  <a:pt x="1461274" y="1575412"/>
                </a:lnTo>
                <a:lnTo>
                  <a:pt x="2226550" y="1494978"/>
                </a:lnTo>
                <a:cubicBezTo>
                  <a:pt x="2247542" y="1492772"/>
                  <a:pt x="2266350" y="1508001"/>
                  <a:pt x="2268556" y="1528995"/>
                </a:cubicBezTo>
                <a:cubicBezTo>
                  <a:pt x="2270763" y="1549988"/>
                  <a:pt x="2255534" y="1568794"/>
                  <a:pt x="2234542" y="1571000"/>
                </a:cubicBezTo>
                <a:cubicBezTo>
                  <a:pt x="1972686" y="1598522"/>
                  <a:pt x="1710833" y="1626046"/>
                  <a:pt x="1448978" y="1653567"/>
                </a:cubicBezTo>
                <a:cubicBezTo>
                  <a:pt x="1427984" y="1655774"/>
                  <a:pt x="1409178" y="1640544"/>
                  <a:pt x="1406971" y="1619551"/>
                </a:cubicBezTo>
                <a:cubicBezTo>
                  <a:pt x="1406474" y="1614827"/>
                  <a:pt x="1406862" y="1610214"/>
                  <a:pt x="1410805" y="1606610"/>
                </a:cubicBezTo>
                <a:lnTo>
                  <a:pt x="1410312" y="1605422"/>
                </a:lnTo>
                <a:lnTo>
                  <a:pt x="1410312" y="1542839"/>
                </a:lnTo>
                <a:lnTo>
                  <a:pt x="1352603" y="1542841"/>
                </a:lnTo>
                <a:cubicBezTo>
                  <a:pt x="1331494" y="1542841"/>
                  <a:pt x="1314382" y="1525729"/>
                  <a:pt x="1314382" y="1504619"/>
                </a:cubicBezTo>
                <a:cubicBezTo>
                  <a:pt x="1314382" y="1483510"/>
                  <a:pt x="1331493" y="1466397"/>
                  <a:pt x="1352603" y="1466398"/>
                </a:cubicBezTo>
                <a:lnTo>
                  <a:pt x="1410312" y="1466398"/>
                </a:lnTo>
                <a:lnTo>
                  <a:pt x="1410313" y="1414042"/>
                </a:lnTo>
                <a:lnTo>
                  <a:pt x="1352603" y="1414042"/>
                </a:lnTo>
                <a:cubicBezTo>
                  <a:pt x="1331494" y="1414041"/>
                  <a:pt x="1314383" y="1396930"/>
                  <a:pt x="1314382" y="1375820"/>
                </a:cubicBezTo>
                <a:cubicBezTo>
                  <a:pt x="1314383" y="1354713"/>
                  <a:pt x="1331494" y="1337600"/>
                  <a:pt x="1352603" y="1337601"/>
                </a:cubicBezTo>
                <a:lnTo>
                  <a:pt x="1410312" y="1337600"/>
                </a:lnTo>
                <a:lnTo>
                  <a:pt x="1410312" y="1285244"/>
                </a:lnTo>
                <a:lnTo>
                  <a:pt x="1352603" y="1285244"/>
                </a:lnTo>
                <a:cubicBezTo>
                  <a:pt x="1331494" y="1285244"/>
                  <a:pt x="1314381" y="1268133"/>
                  <a:pt x="1314382" y="1247024"/>
                </a:cubicBezTo>
                <a:close/>
                <a:moveTo>
                  <a:pt x="1171967" y="72000"/>
                </a:moveTo>
                <a:lnTo>
                  <a:pt x="1171967" y="288000"/>
                </a:lnTo>
                <a:cubicBezTo>
                  <a:pt x="1171967" y="327765"/>
                  <a:pt x="1204202" y="360000"/>
                  <a:pt x="1243967" y="360000"/>
                </a:cubicBezTo>
                <a:cubicBezTo>
                  <a:pt x="1283732" y="360000"/>
                  <a:pt x="1315967" y="327765"/>
                  <a:pt x="1315967" y="288000"/>
                </a:cubicBezTo>
                <a:lnTo>
                  <a:pt x="1315967" y="72000"/>
                </a:lnTo>
                <a:cubicBezTo>
                  <a:pt x="1315967" y="32235"/>
                  <a:pt x="1283732" y="0"/>
                  <a:pt x="1243967" y="0"/>
                </a:cubicBezTo>
                <a:cubicBezTo>
                  <a:pt x="1204202" y="0"/>
                  <a:pt x="1171967" y="32235"/>
                  <a:pt x="1171967" y="72000"/>
                </a:cubicBezTo>
                <a:close/>
                <a:moveTo>
                  <a:pt x="1171966" y="2470049"/>
                </a:moveTo>
                <a:lnTo>
                  <a:pt x="1171966" y="2686049"/>
                </a:lnTo>
                <a:cubicBezTo>
                  <a:pt x="1171966" y="2725814"/>
                  <a:pt x="1204201" y="2758049"/>
                  <a:pt x="1243966" y="2758049"/>
                </a:cubicBezTo>
                <a:cubicBezTo>
                  <a:pt x="1283731" y="2758049"/>
                  <a:pt x="1315966" y="2725814"/>
                  <a:pt x="1315966" y="2686049"/>
                </a:cubicBezTo>
                <a:lnTo>
                  <a:pt x="1315966" y="2470049"/>
                </a:lnTo>
                <a:cubicBezTo>
                  <a:pt x="1315966" y="2430284"/>
                  <a:pt x="1283731" y="2398049"/>
                  <a:pt x="1243966" y="2398049"/>
                </a:cubicBezTo>
                <a:cubicBezTo>
                  <a:pt x="1204201" y="2398049"/>
                  <a:pt x="1171966" y="2430284"/>
                  <a:pt x="1171966" y="2470049"/>
                </a:cubicBezTo>
                <a:close/>
                <a:moveTo>
                  <a:pt x="515345" y="1370958"/>
                </a:moveTo>
                <a:cubicBezTo>
                  <a:pt x="515344" y="1558300"/>
                  <a:pt x="586814" y="1745642"/>
                  <a:pt x="729750" y="1888579"/>
                </a:cubicBezTo>
                <a:cubicBezTo>
                  <a:pt x="1015625" y="2174454"/>
                  <a:pt x="1479119" y="2174454"/>
                  <a:pt x="1764994" y="1888580"/>
                </a:cubicBezTo>
                <a:lnTo>
                  <a:pt x="1940572" y="1713001"/>
                </a:lnTo>
                <a:lnTo>
                  <a:pt x="2136413" y="1713002"/>
                </a:lnTo>
                <a:cubicBezTo>
                  <a:pt x="2215124" y="1713001"/>
                  <a:pt x="2278929" y="1649195"/>
                  <a:pt x="2278929" y="1570486"/>
                </a:cubicBezTo>
                <a:lnTo>
                  <a:pt x="2278929" y="1374645"/>
                </a:lnTo>
                <a:lnTo>
                  <a:pt x="2282614" y="1370959"/>
                </a:lnTo>
                <a:lnTo>
                  <a:pt x="2278929" y="1367272"/>
                </a:lnTo>
                <a:lnTo>
                  <a:pt x="2278929" y="1171432"/>
                </a:lnTo>
                <a:cubicBezTo>
                  <a:pt x="2278929" y="1092722"/>
                  <a:pt x="2215123" y="1028916"/>
                  <a:pt x="2136413" y="1028916"/>
                </a:cubicBezTo>
                <a:lnTo>
                  <a:pt x="1940571" y="1028916"/>
                </a:lnTo>
                <a:cubicBezTo>
                  <a:pt x="1882045" y="970390"/>
                  <a:pt x="1823519" y="911862"/>
                  <a:pt x="1764993" y="853336"/>
                </a:cubicBezTo>
                <a:cubicBezTo>
                  <a:pt x="1479118" y="567461"/>
                  <a:pt x="1015625" y="567462"/>
                  <a:pt x="729750" y="853336"/>
                </a:cubicBezTo>
                <a:cubicBezTo>
                  <a:pt x="586813" y="996273"/>
                  <a:pt x="515344" y="1183616"/>
                  <a:pt x="515345" y="1370958"/>
                </a:cubicBezTo>
                <a:close/>
                <a:moveTo>
                  <a:pt x="388776" y="2386770"/>
                </a:moveTo>
                <a:cubicBezTo>
                  <a:pt x="388776" y="2405196"/>
                  <a:pt x="395805" y="2423622"/>
                  <a:pt x="409865" y="2437681"/>
                </a:cubicBezTo>
                <a:cubicBezTo>
                  <a:pt x="437983" y="2465800"/>
                  <a:pt x="483570" y="2465800"/>
                  <a:pt x="511688" y="2437681"/>
                </a:cubicBezTo>
                <a:lnTo>
                  <a:pt x="664423" y="2284946"/>
                </a:lnTo>
                <a:cubicBezTo>
                  <a:pt x="692541" y="2256828"/>
                  <a:pt x="692541" y="2211241"/>
                  <a:pt x="664423" y="2183123"/>
                </a:cubicBezTo>
                <a:cubicBezTo>
                  <a:pt x="636305" y="2155005"/>
                  <a:pt x="590718" y="2155005"/>
                  <a:pt x="562599" y="2183123"/>
                </a:cubicBezTo>
                <a:lnTo>
                  <a:pt x="409865" y="2335858"/>
                </a:lnTo>
                <a:cubicBezTo>
                  <a:pt x="395805" y="2349917"/>
                  <a:pt x="388776" y="2368343"/>
                  <a:pt x="388776" y="2386770"/>
                </a:cubicBezTo>
                <a:close/>
                <a:moveTo>
                  <a:pt x="388776" y="365689"/>
                </a:moveTo>
                <a:cubicBezTo>
                  <a:pt x="388776" y="384115"/>
                  <a:pt x="395805" y="402541"/>
                  <a:pt x="409865" y="416600"/>
                </a:cubicBezTo>
                <a:lnTo>
                  <a:pt x="562599" y="569335"/>
                </a:lnTo>
                <a:cubicBezTo>
                  <a:pt x="590718" y="597454"/>
                  <a:pt x="636305" y="597454"/>
                  <a:pt x="664423" y="569335"/>
                </a:cubicBezTo>
                <a:cubicBezTo>
                  <a:pt x="692541" y="541217"/>
                  <a:pt x="692541" y="495630"/>
                  <a:pt x="664423" y="467512"/>
                </a:cubicBezTo>
                <a:lnTo>
                  <a:pt x="511688" y="314777"/>
                </a:lnTo>
                <a:cubicBezTo>
                  <a:pt x="483570" y="286659"/>
                  <a:pt x="437983" y="286659"/>
                  <a:pt x="409865" y="314777"/>
                </a:cubicBezTo>
                <a:cubicBezTo>
                  <a:pt x="395805" y="328836"/>
                  <a:pt x="388776" y="347262"/>
                  <a:pt x="388776" y="365689"/>
                </a:cubicBezTo>
                <a:close/>
                <a:moveTo>
                  <a:pt x="0" y="1379024"/>
                </a:moveTo>
                <a:cubicBezTo>
                  <a:pt x="0" y="1418789"/>
                  <a:pt x="32235" y="1451024"/>
                  <a:pt x="72000" y="1451024"/>
                </a:cubicBezTo>
                <a:lnTo>
                  <a:pt x="288000" y="1451024"/>
                </a:lnTo>
                <a:cubicBezTo>
                  <a:pt x="327765" y="1451024"/>
                  <a:pt x="360000" y="1418789"/>
                  <a:pt x="360000" y="1379024"/>
                </a:cubicBezTo>
                <a:cubicBezTo>
                  <a:pt x="360000" y="1339259"/>
                  <a:pt x="327765" y="1307024"/>
                  <a:pt x="288000" y="1307024"/>
                </a:cubicBezTo>
                <a:lnTo>
                  <a:pt x="72000" y="1307024"/>
                </a:lnTo>
                <a:cubicBezTo>
                  <a:pt x="32235" y="1307024"/>
                  <a:pt x="0" y="1339259"/>
                  <a:pt x="0" y="137902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8" name="Shape 528"/>
          <p:cNvSpPr/>
          <p:nvPr/>
        </p:nvSpPr>
        <p:spPr>
          <a:xfrm>
            <a:off x="3754430" y="2890495"/>
            <a:ext cx="475633" cy="279779"/>
          </a:xfrm>
          <a:custGeom>
            <a:pathLst>
              <a:path extrusionOk="0" h="2664566" w="4529836">
                <a:moveTo>
                  <a:pt x="1861969" y="0"/>
                </a:moveTo>
                <a:cubicBezTo>
                  <a:pt x="2177122" y="0"/>
                  <a:pt x="2455874" y="155855"/>
                  <a:pt x="2611443" y="404565"/>
                </a:cubicBezTo>
                <a:cubicBezTo>
                  <a:pt x="2709453" y="315054"/>
                  <a:pt x="2840684" y="266178"/>
                  <a:pt x="2983336" y="266178"/>
                </a:cubicBezTo>
                <a:cubicBezTo>
                  <a:pt x="3293144" y="266178"/>
                  <a:pt x="3549108" y="496718"/>
                  <a:pt x="3578241" y="797044"/>
                </a:cubicBezTo>
                <a:cubicBezTo>
                  <a:pt x="3583592" y="793823"/>
                  <a:pt x="3589010" y="793774"/>
                  <a:pt x="3594440" y="793774"/>
                </a:cubicBezTo>
                <a:cubicBezTo>
                  <a:pt x="4111042" y="793774"/>
                  <a:pt x="4529836" y="1212568"/>
                  <a:pt x="4529836" y="1729170"/>
                </a:cubicBezTo>
                <a:cubicBezTo>
                  <a:pt x="4529836" y="2216938"/>
                  <a:pt x="4156487" y="2617512"/>
                  <a:pt x="3679930" y="2660249"/>
                </a:cubicBezTo>
                <a:lnTo>
                  <a:pt x="3679930" y="2664566"/>
                </a:lnTo>
                <a:lnTo>
                  <a:pt x="3594440" y="2664566"/>
                </a:lnTo>
                <a:lnTo>
                  <a:pt x="1043912" y="2664566"/>
                </a:lnTo>
                <a:lnTo>
                  <a:pt x="1043912" y="2657589"/>
                </a:lnTo>
                <a:cubicBezTo>
                  <a:pt x="1008374" y="2662448"/>
                  <a:pt x="972132" y="2664566"/>
                  <a:pt x="935396" y="2664566"/>
                </a:cubicBezTo>
                <a:cubicBezTo>
                  <a:pt x="418794" y="2664566"/>
                  <a:pt x="0" y="2245772"/>
                  <a:pt x="0" y="1729170"/>
                </a:cubicBezTo>
                <a:cubicBezTo>
                  <a:pt x="0" y="1212568"/>
                  <a:pt x="418794" y="793774"/>
                  <a:pt x="935396" y="793774"/>
                </a:cubicBezTo>
                <a:lnTo>
                  <a:pt x="954395" y="797612"/>
                </a:lnTo>
                <a:cubicBezTo>
                  <a:pt x="1004779" y="344999"/>
                  <a:pt x="1393085" y="0"/>
                  <a:pt x="186196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9" name="Shape 529"/>
          <p:cNvSpPr txBox="1"/>
          <p:nvPr/>
        </p:nvSpPr>
        <p:spPr>
          <a:xfrm>
            <a:off x="5160250" y="2324750"/>
            <a:ext cx="3983700" cy="24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Automatically Setup</a:t>
            </a:r>
            <a:endParaRPr sz="1800"/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	</a:t>
            </a:r>
            <a:r>
              <a:rPr i="1" lang="en-US">
                <a:solidFill>
                  <a:srgbClr val="999999"/>
                </a:solidFill>
              </a:rPr>
              <a:t>‘Ask Leo to set up’</a:t>
            </a:r>
            <a:endParaRPr i="1">
              <a:solidFill>
                <a:srgbClr val="999999"/>
              </a:solidFill>
            </a:endParaRP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Connect to App</a:t>
            </a:r>
            <a:endParaRPr sz="1800"/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	</a:t>
            </a:r>
            <a:r>
              <a:rPr i="1" lang="en-US">
                <a:solidFill>
                  <a:srgbClr val="999999"/>
                </a:solidFill>
              </a:rPr>
              <a:t>‘Ask Leo to connect’</a:t>
            </a:r>
            <a:endParaRPr sz="1800"/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Detect the User’s Face</a:t>
            </a:r>
            <a:endParaRPr sz="1800"/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solidFill>
                  <a:srgbClr val="999999"/>
                </a:solidFill>
              </a:rPr>
              <a:t>	</a:t>
            </a:r>
            <a:r>
              <a:rPr i="1" lang="en-US">
                <a:solidFill>
                  <a:srgbClr val="999999"/>
                </a:solidFill>
              </a:rPr>
              <a:t>‘Ask Leo to find me’</a:t>
            </a:r>
            <a:endParaRPr sz="1800"/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Play A Game</a:t>
            </a:r>
            <a:endParaRPr sz="1800"/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	</a:t>
            </a:r>
            <a:r>
              <a:rPr i="1" lang="en-US">
                <a:solidFill>
                  <a:srgbClr val="999999"/>
                </a:solidFill>
              </a:rPr>
              <a:t>‘Ask Leo to play a easy memory game’</a:t>
            </a:r>
            <a:endParaRPr sz="1800"/>
          </a:p>
        </p:txBody>
      </p:sp>
      <p:sp>
        <p:nvSpPr>
          <p:cNvPr id="530" name="Shape 530"/>
          <p:cNvSpPr/>
          <p:nvPr/>
        </p:nvSpPr>
        <p:spPr>
          <a:xfrm>
            <a:off x="0" y="0"/>
            <a:ext cx="3327000" cy="51435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31" name="Shape 531"/>
          <p:cNvPicPr preferRelativeResize="0"/>
          <p:nvPr/>
        </p:nvPicPr>
        <p:blipFill rotWithShape="1">
          <a:blip r:embed="rId3">
            <a:alphaModFix/>
          </a:blip>
          <a:srcRect b="0" l="3111" r="49091" t="0"/>
          <a:stretch/>
        </p:blipFill>
        <p:spPr>
          <a:xfrm>
            <a:off x="61975" y="62000"/>
            <a:ext cx="30597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6" name="Shape 5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16524" y="152400"/>
            <a:ext cx="3475076" cy="2452574"/>
          </a:xfrm>
          <a:prstGeom prst="rect">
            <a:avLst/>
          </a:prstGeom>
          <a:noFill/>
          <a:ln>
            <a:noFill/>
          </a:ln>
        </p:spPr>
      </p:pic>
      <p:sp>
        <p:nvSpPr>
          <p:cNvPr id="537" name="Shape 537"/>
          <p:cNvSpPr/>
          <p:nvPr/>
        </p:nvSpPr>
        <p:spPr>
          <a:xfrm>
            <a:off x="2718075" y="0"/>
            <a:ext cx="3254700" cy="2579400"/>
          </a:xfrm>
          <a:prstGeom prst="rect">
            <a:avLst/>
          </a:prstGeom>
          <a:solidFill>
            <a:schemeClr val="accent3">
              <a:alpha val="4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8" name="Shape 538"/>
          <p:cNvSpPr txBox="1"/>
          <p:nvPr>
            <p:ph idx="1" type="body"/>
          </p:nvPr>
        </p:nvSpPr>
        <p:spPr>
          <a:xfrm>
            <a:off x="323525" y="795827"/>
            <a:ext cx="2608500" cy="178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Arial"/>
              <a:buNone/>
            </a:pPr>
            <a:r>
              <a:rPr lang="en-US">
                <a:solidFill>
                  <a:schemeClr val="accent2"/>
                </a:solidFill>
              </a:rPr>
              <a:t>Face Detection</a:t>
            </a:r>
            <a:r>
              <a:rPr b="0" i="0" lang="en-US" sz="36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600"/>
              <a:t>Leo is looking for you</a:t>
            </a:r>
            <a:endParaRPr b="0" i="0" sz="26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9" name="Shape 539"/>
          <p:cNvSpPr/>
          <p:nvPr/>
        </p:nvSpPr>
        <p:spPr>
          <a:xfrm>
            <a:off x="0" y="267494"/>
            <a:ext cx="899700" cy="216000"/>
          </a:xfrm>
          <a:prstGeom prst="rect">
            <a:avLst/>
          </a:prstGeom>
          <a:solidFill>
            <a:schemeClr val="accent2">
              <a:alpha val="6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40" name="Shape 5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3525" y="3339375"/>
            <a:ext cx="1334775" cy="1334775"/>
          </a:xfrm>
          <a:prstGeom prst="rect">
            <a:avLst/>
          </a:prstGeom>
          <a:noFill/>
          <a:ln>
            <a:noFill/>
          </a:ln>
        </p:spPr>
      </p:pic>
      <p:sp>
        <p:nvSpPr>
          <p:cNvPr id="541" name="Shape 541"/>
          <p:cNvSpPr txBox="1"/>
          <p:nvPr/>
        </p:nvSpPr>
        <p:spPr>
          <a:xfrm>
            <a:off x="2718075" y="120738"/>
            <a:ext cx="3357600" cy="23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US" sz="1700"/>
              <a:t>Uses the OpenCV Library</a:t>
            </a:r>
            <a:endParaRPr sz="1700"/>
          </a:p>
          <a:p>
            <a:pPr indent="-3365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US" sz="1700"/>
              <a:t>XML training file </a:t>
            </a:r>
            <a:r>
              <a:rPr lang="en-US" sz="1700"/>
              <a:t>licensed</a:t>
            </a:r>
            <a:r>
              <a:rPr lang="en-US" sz="1700"/>
              <a:t> by Intel</a:t>
            </a:r>
            <a:endParaRPr sz="1700"/>
          </a:p>
          <a:p>
            <a:pPr indent="-3365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US" sz="1700"/>
              <a:t>Keeps Leo at an </a:t>
            </a:r>
            <a:r>
              <a:rPr lang="en-US" sz="1700"/>
              <a:t>appropriate</a:t>
            </a:r>
            <a:r>
              <a:rPr lang="en-US" sz="1700"/>
              <a:t> distance from the user</a:t>
            </a:r>
            <a:endParaRPr sz="1700"/>
          </a:p>
          <a:p>
            <a:pPr indent="-3365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US" sz="1700"/>
              <a:t>Edge Detection</a:t>
            </a:r>
            <a:endParaRPr sz="1700"/>
          </a:p>
        </p:txBody>
      </p:sp>
      <p:pic>
        <p:nvPicPr>
          <p:cNvPr id="542" name="Shape 5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82625" y="2714125"/>
            <a:ext cx="6608973" cy="233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Shape 547"/>
          <p:cNvSpPr txBox="1"/>
          <p:nvPr>
            <p:ph idx="1" type="body"/>
          </p:nvPr>
        </p:nvSpPr>
        <p:spPr>
          <a:xfrm>
            <a:off x="2116108" y="3049518"/>
            <a:ext cx="48966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en-US"/>
              <a:t>Demo Time</a:t>
            </a:r>
            <a:endParaRPr b="0" i="0" sz="3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 txBox="1"/>
          <p:nvPr/>
        </p:nvSpPr>
        <p:spPr>
          <a:xfrm>
            <a:off x="2555776" y="339502"/>
            <a:ext cx="6588224" cy="5760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Summary</a:t>
            </a:r>
            <a:endParaRPr/>
          </a:p>
        </p:txBody>
      </p:sp>
      <p:grpSp>
        <p:nvGrpSpPr>
          <p:cNvPr id="267" name="Shape 267"/>
          <p:cNvGrpSpPr/>
          <p:nvPr/>
        </p:nvGrpSpPr>
        <p:grpSpPr>
          <a:xfrm>
            <a:off x="3131840" y="1275606"/>
            <a:ext cx="5256584" cy="720000"/>
            <a:chOff x="3131840" y="1491630"/>
            <a:chExt cx="5256584" cy="576064"/>
          </a:xfrm>
        </p:grpSpPr>
        <p:sp>
          <p:nvSpPr>
            <p:cNvPr id="268" name="Shape 268"/>
            <p:cNvSpPr/>
            <p:nvPr/>
          </p:nvSpPr>
          <p:spPr>
            <a:xfrm>
              <a:off x="3131840" y="1491630"/>
              <a:ext cx="5256584" cy="576064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Shape 269"/>
            <p:cNvSpPr/>
            <p:nvPr/>
          </p:nvSpPr>
          <p:spPr>
            <a:xfrm rot="5400000">
              <a:off x="3203840" y="1419630"/>
              <a:ext cx="576000" cy="7200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0" name="Shape 270"/>
          <p:cNvGrpSpPr/>
          <p:nvPr/>
        </p:nvGrpSpPr>
        <p:grpSpPr>
          <a:xfrm>
            <a:off x="3126085" y="2163705"/>
            <a:ext cx="5256584" cy="720000"/>
            <a:chOff x="3131840" y="1491630"/>
            <a:chExt cx="5256584" cy="576064"/>
          </a:xfrm>
        </p:grpSpPr>
        <p:sp>
          <p:nvSpPr>
            <p:cNvPr id="271" name="Shape 271"/>
            <p:cNvSpPr/>
            <p:nvPr/>
          </p:nvSpPr>
          <p:spPr>
            <a:xfrm>
              <a:off x="3131840" y="1491630"/>
              <a:ext cx="5256584" cy="576064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Shape 272"/>
            <p:cNvSpPr/>
            <p:nvPr/>
          </p:nvSpPr>
          <p:spPr>
            <a:xfrm rot="5400000">
              <a:off x="3203840" y="1419630"/>
              <a:ext cx="576000" cy="7200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3" name="Shape 273"/>
          <p:cNvGrpSpPr/>
          <p:nvPr/>
        </p:nvGrpSpPr>
        <p:grpSpPr>
          <a:xfrm>
            <a:off x="3120330" y="3051804"/>
            <a:ext cx="5256584" cy="720000"/>
            <a:chOff x="3131840" y="1491630"/>
            <a:chExt cx="5256584" cy="576064"/>
          </a:xfrm>
        </p:grpSpPr>
        <p:sp>
          <p:nvSpPr>
            <p:cNvPr id="274" name="Shape 274"/>
            <p:cNvSpPr/>
            <p:nvPr/>
          </p:nvSpPr>
          <p:spPr>
            <a:xfrm>
              <a:off x="3131840" y="1491630"/>
              <a:ext cx="5256584" cy="576064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Shape 275"/>
            <p:cNvSpPr/>
            <p:nvPr/>
          </p:nvSpPr>
          <p:spPr>
            <a:xfrm rot="5400000">
              <a:off x="3203840" y="1419630"/>
              <a:ext cx="576000" cy="7200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6" name="Shape 276"/>
          <p:cNvSpPr txBox="1"/>
          <p:nvPr/>
        </p:nvSpPr>
        <p:spPr>
          <a:xfrm>
            <a:off x="3131840" y="1275606"/>
            <a:ext cx="533164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b="1"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Shape 277"/>
          <p:cNvSpPr txBox="1"/>
          <p:nvPr/>
        </p:nvSpPr>
        <p:spPr>
          <a:xfrm>
            <a:off x="3120330" y="2163705"/>
            <a:ext cx="533164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b="1"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Shape 278"/>
          <p:cNvSpPr txBox="1"/>
          <p:nvPr/>
        </p:nvSpPr>
        <p:spPr>
          <a:xfrm>
            <a:off x="3108820" y="3051804"/>
            <a:ext cx="533164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b="1"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Shape 279"/>
          <p:cNvSpPr txBox="1"/>
          <p:nvPr/>
        </p:nvSpPr>
        <p:spPr>
          <a:xfrm>
            <a:off x="3097310" y="3939903"/>
            <a:ext cx="533164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b="1"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0" name="Shape 280"/>
          <p:cNvGrpSpPr/>
          <p:nvPr/>
        </p:nvGrpSpPr>
        <p:grpSpPr>
          <a:xfrm>
            <a:off x="3851840" y="1356248"/>
            <a:ext cx="4392568" cy="546224"/>
            <a:chOff x="3851840" y="1356248"/>
            <a:chExt cx="4392568" cy="546224"/>
          </a:xfrm>
        </p:grpSpPr>
        <p:sp>
          <p:nvSpPr>
            <p:cNvPr id="281" name="Shape 281"/>
            <p:cNvSpPr txBox="1"/>
            <p:nvPr/>
          </p:nvSpPr>
          <p:spPr>
            <a:xfrm>
              <a:off x="3851840" y="1356248"/>
              <a:ext cx="4392567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>
                  <a:solidFill>
                    <a:srgbClr val="3F3F3F"/>
                  </a:solidFill>
                </a:rPr>
                <a:t>Introduction</a:t>
              </a:r>
              <a:endParaRPr b="1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Shape 282"/>
            <p:cNvSpPr txBox="1"/>
            <p:nvPr/>
          </p:nvSpPr>
          <p:spPr>
            <a:xfrm>
              <a:off x="3851840" y="1625473"/>
              <a:ext cx="4392568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rgbClr val="3F3F3F"/>
                  </a:solidFill>
                </a:rPr>
                <a:t>The motivation behind the project</a:t>
              </a:r>
              <a:endParaRPr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83" name="Shape 283"/>
          <p:cNvGrpSpPr/>
          <p:nvPr/>
        </p:nvGrpSpPr>
        <p:grpSpPr>
          <a:xfrm>
            <a:off x="3851840" y="2250553"/>
            <a:ext cx="4392568" cy="546224"/>
            <a:chOff x="3851840" y="1356248"/>
            <a:chExt cx="4392568" cy="546224"/>
          </a:xfrm>
        </p:grpSpPr>
        <p:sp>
          <p:nvSpPr>
            <p:cNvPr id="284" name="Shape 284"/>
            <p:cNvSpPr txBox="1"/>
            <p:nvPr/>
          </p:nvSpPr>
          <p:spPr>
            <a:xfrm>
              <a:off x="3851840" y="1356248"/>
              <a:ext cx="4392567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b="1" lang="en-US">
                  <a:solidFill>
                    <a:schemeClr val="hlink"/>
                  </a:solidFill>
                </a:rPr>
                <a:t>Architecture O</a:t>
              </a:r>
              <a:r>
                <a:rPr b="1" lang="en-US">
                  <a:solidFill>
                    <a:schemeClr val="hlink"/>
                  </a:solidFill>
                </a:rPr>
                <a:t>verview</a:t>
              </a:r>
              <a:endParaRPr b="1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" name="Shape 285"/>
            <p:cNvSpPr txBox="1"/>
            <p:nvPr/>
          </p:nvSpPr>
          <p:spPr>
            <a:xfrm>
              <a:off x="3851840" y="1625473"/>
              <a:ext cx="4392568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en-US" sz="1200">
                  <a:solidFill>
                    <a:schemeClr val="hlink"/>
                  </a:solidFill>
                </a:rPr>
                <a:t>The software and hardware architecture</a:t>
              </a:r>
              <a:endParaRPr sz="1200">
                <a:solidFill>
                  <a:schemeClr val="hlink"/>
                </a:solidFill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3F3F3F"/>
                </a:solidFill>
              </a:endParaRPr>
            </a:p>
          </p:txBody>
        </p:sp>
      </p:grpSp>
      <p:grpSp>
        <p:nvGrpSpPr>
          <p:cNvPr id="286" name="Shape 286"/>
          <p:cNvGrpSpPr/>
          <p:nvPr/>
        </p:nvGrpSpPr>
        <p:grpSpPr>
          <a:xfrm>
            <a:off x="3851840" y="3144858"/>
            <a:ext cx="4392568" cy="546224"/>
            <a:chOff x="3851840" y="1356248"/>
            <a:chExt cx="4392568" cy="546224"/>
          </a:xfrm>
        </p:grpSpPr>
        <p:sp>
          <p:nvSpPr>
            <p:cNvPr id="287" name="Shape 287"/>
            <p:cNvSpPr txBox="1"/>
            <p:nvPr/>
          </p:nvSpPr>
          <p:spPr>
            <a:xfrm>
              <a:off x="3851840" y="1356248"/>
              <a:ext cx="4392567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>
                  <a:solidFill>
                    <a:srgbClr val="3F3F3F"/>
                  </a:solidFill>
                </a:rPr>
                <a:t>Milestones</a:t>
              </a:r>
              <a:endParaRPr b="1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Shape 288"/>
            <p:cNvSpPr txBox="1"/>
            <p:nvPr/>
          </p:nvSpPr>
          <p:spPr>
            <a:xfrm>
              <a:off x="3851840" y="1625473"/>
              <a:ext cx="4392568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en-US" sz="1200">
                  <a:solidFill>
                    <a:schemeClr val="hlink"/>
                  </a:solidFill>
                </a:rPr>
                <a:t>Leo’s features and functionalities</a:t>
              </a:r>
              <a:endParaRPr sz="1200">
                <a:solidFill>
                  <a:schemeClr val="hlink"/>
                </a:solidFill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3F3F3F"/>
                </a:solidFill>
              </a:endParaRPr>
            </a:p>
          </p:txBody>
        </p:sp>
      </p:grpSp>
      <p:grpSp>
        <p:nvGrpSpPr>
          <p:cNvPr id="289" name="Shape 289"/>
          <p:cNvGrpSpPr/>
          <p:nvPr/>
        </p:nvGrpSpPr>
        <p:grpSpPr>
          <a:xfrm>
            <a:off x="3137592" y="3940012"/>
            <a:ext cx="5256600" cy="719942"/>
            <a:chOff x="3131840" y="1491630"/>
            <a:chExt cx="5256600" cy="576000"/>
          </a:xfrm>
        </p:grpSpPr>
        <p:sp>
          <p:nvSpPr>
            <p:cNvPr id="290" name="Shape 290"/>
            <p:cNvSpPr/>
            <p:nvPr/>
          </p:nvSpPr>
          <p:spPr>
            <a:xfrm>
              <a:off x="3131840" y="1491630"/>
              <a:ext cx="5256600" cy="576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Shape 291"/>
            <p:cNvSpPr/>
            <p:nvPr/>
          </p:nvSpPr>
          <p:spPr>
            <a:xfrm rot="5400000">
              <a:off x="3203840" y="1419630"/>
              <a:ext cx="576000" cy="7200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2" name="Shape 292"/>
          <p:cNvSpPr txBox="1"/>
          <p:nvPr/>
        </p:nvSpPr>
        <p:spPr>
          <a:xfrm>
            <a:off x="3126082" y="3939954"/>
            <a:ext cx="533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b="1" lang="en-US" sz="2000">
                <a:solidFill>
                  <a:schemeClr val="lt1"/>
                </a:solidFill>
              </a:rPr>
              <a:t>4</a:t>
            </a:r>
            <a:endParaRPr b="1"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93" name="Shape 293"/>
          <p:cNvGrpSpPr/>
          <p:nvPr/>
        </p:nvGrpSpPr>
        <p:grpSpPr>
          <a:xfrm>
            <a:off x="3869102" y="4033008"/>
            <a:ext cx="4392600" cy="546125"/>
            <a:chOff x="3851840" y="1356248"/>
            <a:chExt cx="4392600" cy="546125"/>
          </a:xfrm>
        </p:grpSpPr>
        <p:sp>
          <p:nvSpPr>
            <p:cNvPr id="294" name="Shape 294"/>
            <p:cNvSpPr txBox="1"/>
            <p:nvPr/>
          </p:nvSpPr>
          <p:spPr>
            <a:xfrm>
              <a:off x="3851840" y="1356248"/>
              <a:ext cx="43926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4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Testing and Resource Distribution</a:t>
              </a:r>
              <a:endParaRPr b="1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Shape 295"/>
            <p:cNvSpPr txBox="1"/>
            <p:nvPr/>
          </p:nvSpPr>
          <p:spPr>
            <a:xfrm>
              <a:off x="3851840" y="1625473"/>
              <a:ext cx="43926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Quantitative </a:t>
              </a:r>
              <a:r>
                <a:rPr lang="en-US" sz="1200">
                  <a:solidFill>
                    <a:srgbClr val="3F3F3F"/>
                  </a:solidFill>
                </a:rPr>
                <a:t>t</a:t>
              </a:r>
              <a:r>
                <a:rPr lang="en-US" sz="12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esting and </a:t>
              </a:r>
              <a:r>
                <a:rPr lang="en-US" sz="1200">
                  <a:solidFill>
                    <a:srgbClr val="3F3F3F"/>
                  </a:solidFill>
                </a:rPr>
                <a:t>b</a:t>
              </a:r>
              <a:r>
                <a:rPr lang="en-US" sz="12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udget </a:t>
              </a:r>
              <a:r>
                <a:rPr lang="en-US" sz="1200">
                  <a:solidFill>
                    <a:srgbClr val="3F3F3F"/>
                  </a:solidFill>
                </a:rPr>
                <a:t>c</a:t>
              </a:r>
              <a:r>
                <a:rPr lang="en-US" sz="12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onsumption</a:t>
              </a:r>
              <a:endParaRPr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Shape 552"/>
          <p:cNvSpPr txBox="1"/>
          <p:nvPr>
            <p:ph idx="1" type="body"/>
          </p:nvPr>
        </p:nvSpPr>
        <p:spPr>
          <a:xfrm>
            <a:off x="2116108" y="3049518"/>
            <a:ext cx="48966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en-US"/>
              <a:t>Testing</a:t>
            </a:r>
            <a:endParaRPr b="0" i="0" sz="3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Shape 557"/>
          <p:cNvSpPr/>
          <p:nvPr/>
        </p:nvSpPr>
        <p:spPr>
          <a:xfrm>
            <a:off x="215516" y="177378"/>
            <a:ext cx="8712900" cy="4788600"/>
          </a:xfrm>
          <a:prstGeom prst="frame">
            <a:avLst>
              <a:gd fmla="val 890" name="adj1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8" name="Shape 558"/>
          <p:cNvSpPr/>
          <p:nvPr/>
        </p:nvSpPr>
        <p:spPr>
          <a:xfrm>
            <a:off x="6651775" y="0"/>
            <a:ext cx="20163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9" name="Shape 559"/>
          <p:cNvSpPr txBox="1"/>
          <p:nvPr/>
        </p:nvSpPr>
        <p:spPr>
          <a:xfrm>
            <a:off x="6572800" y="771300"/>
            <a:ext cx="2016300" cy="14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b="1" lang="en-US" sz="2000">
                <a:solidFill>
                  <a:schemeClr val="lt1"/>
                </a:solidFill>
              </a:rPr>
              <a:t>Quantitative</a:t>
            </a:r>
            <a:r>
              <a:rPr b="1" lang="en-US" sz="2000">
                <a:solidFill>
                  <a:schemeClr val="lt1"/>
                </a:solidFill>
              </a:rPr>
              <a:t> Testing</a:t>
            </a:r>
            <a:r>
              <a:rPr b="1" lang="en-US" sz="2000">
                <a:solidFill>
                  <a:schemeClr val="lt1"/>
                </a:solidFill>
              </a:rPr>
              <a:t> </a:t>
            </a:r>
            <a:endParaRPr b="1" sz="2000">
              <a:solidFill>
                <a:schemeClr val="lt1"/>
              </a:solidFill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b="1" lang="en-US" sz="2000">
                <a:solidFill>
                  <a:schemeClr val="lt1"/>
                </a:solidFill>
              </a:rPr>
              <a:t>Of</a:t>
            </a:r>
            <a:endParaRPr b="1" sz="2000">
              <a:solidFill>
                <a:schemeClr val="lt1"/>
              </a:solidFill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b="1" lang="en-US" sz="2000">
                <a:solidFill>
                  <a:schemeClr val="lt1"/>
                </a:solidFill>
              </a:rPr>
              <a:t> Response Time </a:t>
            </a:r>
            <a:endParaRPr b="1"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0" name="Shape 560"/>
          <p:cNvSpPr txBox="1"/>
          <p:nvPr/>
        </p:nvSpPr>
        <p:spPr>
          <a:xfrm>
            <a:off x="578691" y="612609"/>
            <a:ext cx="5688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3F3F3F"/>
                </a:solidFill>
              </a:rPr>
              <a:t>Response Time</a:t>
            </a:r>
            <a:endParaRPr b="1" sz="18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61" name="Shape 561" title="Points scored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3350" y="1021801"/>
            <a:ext cx="5439000" cy="30503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562" name="Shape 562"/>
          <p:cNvGraphicFramePr/>
          <p:nvPr/>
        </p:nvGraphicFramePr>
        <p:xfrm>
          <a:off x="1072466" y="4173514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{AE1EC4AA-9537-4347-A12F-12C765815489}</a:tableStyleId>
              </a:tblPr>
              <a:tblGrid>
                <a:gridCol w="1715150"/>
                <a:gridCol w="1418675"/>
                <a:gridCol w="1566925"/>
              </a:tblGrid>
              <a:tr h="2420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Voice Command</a:t>
                      </a:r>
                      <a:endParaRPr sz="1000"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App Control</a:t>
                      </a:r>
                      <a:endParaRPr sz="1000"/>
                    </a:p>
                  </a:txBody>
                  <a:tcPr marT="45725" marB="45725" marR="91450" marL="91450"/>
                </a:tc>
              </a:tr>
              <a:tr h="2148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Average Time</a:t>
                      </a:r>
                      <a:endParaRPr sz="1000"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4.04778 sec</a:t>
                      </a:r>
                      <a:endParaRPr sz="1000"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1.07047 sec</a:t>
                      </a:r>
                      <a:endParaRPr sz="1000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Shape 567"/>
          <p:cNvSpPr/>
          <p:nvPr/>
        </p:nvSpPr>
        <p:spPr>
          <a:xfrm>
            <a:off x="215516" y="177378"/>
            <a:ext cx="8712900" cy="4788600"/>
          </a:xfrm>
          <a:prstGeom prst="frame">
            <a:avLst>
              <a:gd fmla="val 890" name="adj1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8" name="Shape 568"/>
          <p:cNvSpPr/>
          <p:nvPr/>
        </p:nvSpPr>
        <p:spPr>
          <a:xfrm>
            <a:off x="6651775" y="0"/>
            <a:ext cx="20163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9" name="Shape 569"/>
          <p:cNvSpPr txBox="1"/>
          <p:nvPr/>
        </p:nvSpPr>
        <p:spPr>
          <a:xfrm>
            <a:off x="6572800" y="771300"/>
            <a:ext cx="2016300" cy="14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b="1" lang="en-US" sz="2000">
                <a:solidFill>
                  <a:schemeClr val="lt1"/>
                </a:solidFill>
              </a:rPr>
              <a:t>Quantitative Testing </a:t>
            </a:r>
            <a:endParaRPr b="1" sz="2000">
              <a:solidFill>
                <a:schemeClr val="lt1"/>
              </a:solidFill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b="1" lang="en-US" sz="2000">
                <a:solidFill>
                  <a:schemeClr val="lt1"/>
                </a:solidFill>
              </a:rPr>
              <a:t>Of</a:t>
            </a:r>
            <a:endParaRPr b="1" sz="2000">
              <a:solidFill>
                <a:schemeClr val="lt1"/>
              </a:solidFill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b="1" lang="en-US" sz="2000">
                <a:solidFill>
                  <a:schemeClr val="lt1"/>
                </a:solidFill>
              </a:rPr>
              <a:t> Edge detection </a:t>
            </a:r>
            <a:endParaRPr b="1"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0" name="Shape 570"/>
          <p:cNvSpPr txBox="1"/>
          <p:nvPr/>
        </p:nvSpPr>
        <p:spPr>
          <a:xfrm>
            <a:off x="578691" y="612609"/>
            <a:ext cx="5688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3F3F3F"/>
                </a:solidFill>
              </a:rPr>
              <a:t>Edge detection</a:t>
            </a:r>
            <a:endParaRPr b="1" sz="18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571" name="Shape 571"/>
          <p:cNvGraphicFramePr/>
          <p:nvPr/>
        </p:nvGraphicFramePr>
        <p:xfrm>
          <a:off x="1072466" y="4173514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{AE1EC4AA-9537-4347-A12F-12C765815489}</a:tableStyleId>
              </a:tblPr>
              <a:tblGrid>
                <a:gridCol w="1715150"/>
                <a:gridCol w="1418675"/>
                <a:gridCol w="1566925"/>
              </a:tblGrid>
              <a:tr h="2420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Third Demo</a:t>
                      </a:r>
                      <a:endParaRPr sz="1000"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Now</a:t>
                      </a:r>
                      <a:endParaRPr sz="1000"/>
                    </a:p>
                  </a:txBody>
                  <a:tcPr marT="45725" marB="45725" marR="91450" marL="91450"/>
                </a:tc>
              </a:tr>
              <a:tr h="2148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Success rate for danger zone</a:t>
                      </a:r>
                      <a:endParaRPr sz="1000"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55% (out of 20 tries)</a:t>
                      </a:r>
                      <a:endParaRPr sz="1000"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100% (out of 20 tries)</a:t>
                      </a:r>
                      <a:endParaRPr sz="1000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pic>
        <p:nvPicPr>
          <p:cNvPr id="572" name="Shape 5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425" y="987263"/>
            <a:ext cx="5978850" cy="301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Shape 577"/>
          <p:cNvSpPr txBox="1"/>
          <p:nvPr>
            <p:ph idx="1" type="body"/>
          </p:nvPr>
        </p:nvSpPr>
        <p:spPr>
          <a:xfrm>
            <a:off x="2116108" y="3049518"/>
            <a:ext cx="48966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en-US"/>
              <a:t>Budget</a:t>
            </a:r>
            <a:endParaRPr b="0" i="0" sz="3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Shape 583"/>
          <p:cNvSpPr txBox="1"/>
          <p:nvPr>
            <p:ph idx="1" type="body"/>
          </p:nvPr>
        </p:nvSpPr>
        <p:spPr>
          <a:xfrm>
            <a:off x="0" y="123478"/>
            <a:ext cx="9144000" cy="5760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Budget Consumption</a:t>
            </a:r>
            <a:endParaRPr b="0" i="0" sz="36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84" name="Shape 5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9512" y="923568"/>
            <a:ext cx="3456384" cy="3600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85" name="Shape 585"/>
          <p:cNvCxnSpPr/>
          <p:nvPr/>
        </p:nvCxnSpPr>
        <p:spPr>
          <a:xfrm>
            <a:off x="3635912" y="923568"/>
            <a:ext cx="0" cy="3672300"/>
          </a:xfrm>
          <a:prstGeom prst="straightConnector1">
            <a:avLst/>
          </a:prstGeom>
          <a:noFill/>
          <a:ln cap="flat" cmpd="sng" w="31750">
            <a:solidFill>
              <a:schemeClr val="accent1"/>
            </a:solidFill>
            <a:prstDash val="dot"/>
            <a:round/>
            <a:headEnd len="sm" w="sm" type="none"/>
            <a:tailEnd len="sm" w="sm" type="none"/>
          </a:ln>
        </p:spPr>
      </p:cxnSp>
      <p:graphicFrame>
        <p:nvGraphicFramePr>
          <p:cNvPr id="586" name="Shape 586"/>
          <p:cNvGraphicFramePr/>
          <p:nvPr/>
        </p:nvGraphicFramePr>
        <p:xfrm>
          <a:off x="3965804" y="921389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{AE1EC4AA-9537-4347-A12F-12C765815489}</a:tableStyleId>
              </a:tblPr>
              <a:tblGrid>
                <a:gridCol w="1630325"/>
                <a:gridCol w="913625"/>
                <a:gridCol w="1271975"/>
                <a:gridCol w="1271975"/>
              </a:tblGrid>
              <a:tr h="3348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Item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Count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Cost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Balance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348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Webcam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Free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200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348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Raspberry Pi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35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165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348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16G SD Card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Free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3348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Echo Dot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42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123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348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LEDs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11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Free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3348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Decoration Kit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25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98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348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Poster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20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78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348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Flyers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25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18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60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348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/>
                        <a:t>Total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60</a:t>
                      </a:r>
                      <a:endParaRPr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Shape 591"/>
          <p:cNvSpPr txBox="1"/>
          <p:nvPr>
            <p:ph idx="1" type="body"/>
          </p:nvPr>
        </p:nvSpPr>
        <p:spPr>
          <a:xfrm>
            <a:off x="0" y="3561194"/>
            <a:ext cx="91440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Thank you</a:t>
            </a:r>
            <a:endParaRPr b="0" i="0" sz="36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Shape 300"/>
          <p:cNvSpPr txBox="1"/>
          <p:nvPr>
            <p:ph idx="1" type="body"/>
          </p:nvPr>
        </p:nvSpPr>
        <p:spPr>
          <a:xfrm>
            <a:off x="2116108" y="3049518"/>
            <a:ext cx="48966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en-US"/>
              <a:t>Introduction</a:t>
            </a:r>
            <a:endParaRPr b="0" i="0" sz="3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Shape 305"/>
          <p:cNvSpPr txBox="1"/>
          <p:nvPr>
            <p:ph idx="1" type="body"/>
          </p:nvPr>
        </p:nvSpPr>
        <p:spPr>
          <a:xfrm>
            <a:off x="0" y="387253"/>
            <a:ext cx="9144000" cy="57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None/>
            </a:pPr>
            <a:r>
              <a:rPr lang="en-US" sz="4800">
                <a:solidFill>
                  <a:schemeClr val="hlink"/>
                </a:solidFill>
              </a:rPr>
              <a:t>Build an assistive robot</a:t>
            </a:r>
            <a:endParaRPr sz="4800"/>
          </a:p>
        </p:txBody>
      </p:sp>
      <p:sp>
        <p:nvSpPr>
          <p:cNvPr id="306" name="Shape 306"/>
          <p:cNvSpPr txBox="1"/>
          <p:nvPr>
            <p:ph idx="1" type="body"/>
          </p:nvPr>
        </p:nvSpPr>
        <p:spPr>
          <a:xfrm>
            <a:off x="0" y="1789528"/>
            <a:ext cx="9144000" cy="57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None/>
            </a:pPr>
            <a:r>
              <a:rPr lang="en-US" sz="4800">
                <a:solidFill>
                  <a:schemeClr val="hlink"/>
                </a:solidFill>
              </a:rPr>
              <a:t>Tackle a problem affecting society</a:t>
            </a:r>
            <a:endParaRPr sz="48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Shape 311"/>
          <p:cNvSpPr txBox="1"/>
          <p:nvPr>
            <p:ph idx="1" type="body"/>
          </p:nvPr>
        </p:nvSpPr>
        <p:spPr>
          <a:xfrm>
            <a:off x="0" y="1612228"/>
            <a:ext cx="9144000" cy="57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None/>
            </a:pPr>
            <a:r>
              <a:rPr lang="en-US" sz="4800">
                <a:solidFill>
                  <a:schemeClr val="hlink"/>
                </a:solidFill>
              </a:rPr>
              <a:t>What is the motivation behind the project?</a:t>
            </a:r>
            <a:endParaRPr sz="48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 txBox="1"/>
          <p:nvPr>
            <p:ph idx="1" type="body"/>
          </p:nvPr>
        </p:nvSpPr>
        <p:spPr>
          <a:xfrm>
            <a:off x="0" y="123478"/>
            <a:ext cx="9144000" cy="5760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Leonidas</a:t>
            </a:r>
            <a:endParaRPr b="0" i="0" sz="36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" name="Shape 317"/>
          <p:cNvSpPr txBox="1"/>
          <p:nvPr>
            <p:ph idx="2" type="body"/>
          </p:nvPr>
        </p:nvSpPr>
        <p:spPr>
          <a:xfrm>
            <a:off x="0" y="699542"/>
            <a:ext cx="9144000" cy="28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A </a:t>
            </a:r>
            <a:r>
              <a:rPr lang="en-US"/>
              <a:t>r</a:t>
            </a:r>
            <a:r>
              <a:rPr b="0" i="0" lang="en-US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obot for the </a:t>
            </a:r>
            <a:r>
              <a:rPr lang="en-US"/>
              <a:t>e</a:t>
            </a:r>
            <a:r>
              <a:rPr b="0" i="0" lang="en-US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lderly!</a:t>
            </a:r>
            <a:endParaRPr/>
          </a:p>
        </p:txBody>
      </p:sp>
      <p:sp>
        <p:nvSpPr>
          <p:cNvPr id="318" name="Shape 318"/>
          <p:cNvSpPr txBox="1"/>
          <p:nvPr/>
        </p:nvSpPr>
        <p:spPr>
          <a:xfrm>
            <a:off x="819100" y="1473225"/>
            <a:ext cx="76038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highlight>
                  <a:srgbClr val="FFFFFF"/>
                </a:highlight>
              </a:rPr>
              <a:t>1 in 14 people in the UK over the age of 65 will develop dementia. A Cambridge study found evidence that suggests playing "brain training" games on an app can reduce the risk of dementia.</a:t>
            </a:r>
            <a:endParaRPr sz="1800">
              <a:highlight>
                <a:srgbClr val="FFFFFF"/>
              </a:highlight>
            </a:endParaRPr>
          </a:p>
        </p:txBody>
      </p:sp>
      <p:sp>
        <p:nvSpPr>
          <p:cNvPr id="319" name="Shape 319"/>
          <p:cNvSpPr txBox="1"/>
          <p:nvPr/>
        </p:nvSpPr>
        <p:spPr>
          <a:xfrm>
            <a:off x="323528" y="4011910"/>
            <a:ext cx="87849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u="sng">
                <a:solidFill>
                  <a:schemeClr val="hlink"/>
                </a:solidFill>
                <a:hlinkClick r:id="rId3"/>
              </a:rPr>
              <a:t>https://www.cam.ac.uk/research/news/brain-training-app-found-to-improve-memory-in-people-with-mild-cognitive-impairment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D1F1F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u="sng">
                <a:solidFill>
                  <a:schemeClr val="hlink"/>
                </a:solidFill>
                <a:hlinkClick r:id="rId4"/>
              </a:rPr>
              <a:t>https://www.alzheimers.org.uk/info/20027/news_and_media/541/facts_for_the_media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Shape 324"/>
          <p:cNvSpPr txBox="1"/>
          <p:nvPr>
            <p:ph idx="1" type="body"/>
          </p:nvPr>
        </p:nvSpPr>
        <p:spPr>
          <a:xfrm>
            <a:off x="0" y="1612228"/>
            <a:ext cx="9144000" cy="57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chemeClr val="hlink"/>
                </a:solidFill>
              </a:rPr>
              <a:t>Why make a robot instead of an app?</a:t>
            </a:r>
            <a:endParaRPr sz="48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Shape 329"/>
          <p:cNvSpPr txBox="1"/>
          <p:nvPr>
            <p:ph idx="1" type="body"/>
          </p:nvPr>
        </p:nvSpPr>
        <p:spPr>
          <a:xfrm>
            <a:off x="0" y="123478"/>
            <a:ext cx="91440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Arial"/>
              <a:buNone/>
            </a:pPr>
            <a:r>
              <a:rPr lang="en-US"/>
              <a:t>Robot engages more senses</a:t>
            </a:r>
            <a:endParaRPr b="0" i="0" sz="36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" name="Shape 330"/>
          <p:cNvSpPr txBox="1"/>
          <p:nvPr/>
        </p:nvSpPr>
        <p:spPr>
          <a:xfrm>
            <a:off x="1048550" y="1345750"/>
            <a:ext cx="69153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A robot interacts with the user physically, while also speaking to it and responding to the users actions. Actions requiring multimodal sensory input have more cognitive benefits.</a:t>
            </a:r>
            <a:endParaRPr/>
          </a:p>
        </p:txBody>
      </p:sp>
      <p:sp>
        <p:nvSpPr>
          <p:cNvPr id="331" name="Shape 331"/>
          <p:cNvSpPr txBox="1"/>
          <p:nvPr/>
        </p:nvSpPr>
        <p:spPr>
          <a:xfrm>
            <a:off x="323528" y="4011910"/>
            <a:ext cx="87849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rgbClr val="D1F1F3"/>
                </a:solidFill>
              </a:rPr>
              <a:t>[1] Hunter EM, Phillips LH, MacPherson SE. Effects of age on cross-modal emotion perception.</a:t>
            </a:r>
            <a:endParaRPr sz="1200">
              <a:solidFill>
                <a:srgbClr val="D1F1F3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200" u="sng">
                <a:solidFill>
                  <a:schemeClr val="hlink"/>
                </a:solidFill>
                <a:hlinkClick r:id="rId3"/>
              </a:rPr>
              <a:t>https://www.ncbi.nlm.nih.gov/pubmed/21186914</a:t>
            </a:r>
            <a:endParaRPr sz="1200">
              <a:solidFill>
                <a:srgbClr val="D1F1F3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rgbClr val="D1F1F3"/>
                </a:solidFill>
              </a:rPr>
              <a:t>[2] C B. Hall, R B. Lipton, M Sliwinski, M J. Katz, A. Derbyand, J Verghese Cognitive activities delay onset of memory decline in persons who develop dementia.</a:t>
            </a:r>
            <a:endParaRPr sz="1200">
              <a:solidFill>
                <a:srgbClr val="D1F1F3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u="sng">
                <a:solidFill>
                  <a:schemeClr val="hlink"/>
                </a:solidFill>
                <a:hlinkClick r:id="rId4"/>
              </a:rPr>
              <a:t>https://www.ncbi.nlm.nih.gov/pmc/articles/PMC2725932/</a:t>
            </a:r>
            <a:endParaRPr sz="1200">
              <a:solidFill>
                <a:srgbClr val="D1F1F3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D1F1F3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over and End Slide Master">
  <a:themeElements>
    <a:clrScheme name="ALLPPT-COLOR-A19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32AEB8"/>
      </a:accent1>
      <a:accent2>
        <a:srgbClr val="F2A40D"/>
      </a:accent2>
      <a:accent3>
        <a:srgbClr val="32AEB8"/>
      </a:accent3>
      <a:accent4>
        <a:srgbClr val="F2A40D"/>
      </a:accent4>
      <a:accent5>
        <a:srgbClr val="32AEB8"/>
      </a:accent5>
      <a:accent6>
        <a:srgbClr val="F2A40D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ection Break Slide Master">
  <a:themeElements>
    <a:clrScheme name="ALLPPT-COLOR-A19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32AEB8"/>
      </a:accent1>
      <a:accent2>
        <a:srgbClr val="F2A40D"/>
      </a:accent2>
      <a:accent3>
        <a:srgbClr val="32AEB8"/>
      </a:accent3>
      <a:accent4>
        <a:srgbClr val="F2A40D"/>
      </a:accent4>
      <a:accent5>
        <a:srgbClr val="32AEB8"/>
      </a:accent5>
      <a:accent6>
        <a:srgbClr val="F2A40D"/>
      </a:accent6>
      <a:hlink>
        <a:srgbClr val="3F3F3F"/>
      </a:hlink>
      <a:folHlink>
        <a:srgbClr val="3F3F3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ontents Slide Master">
  <a:themeElements>
    <a:clrScheme name="ALLPPT-COLOR-A19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32AEB8"/>
      </a:accent1>
      <a:accent2>
        <a:srgbClr val="F2A40D"/>
      </a:accent2>
      <a:accent3>
        <a:srgbClr val="32AEB8"/>
      </a:accent3>
      <a:accent4>
        <a:srgbClr val="F2A40D"/>
      </a:accent4>
      <a:accent5>
        <a:srgbClr val="32AEB8"/>
      </a:accent5>
      <a:accent6>
        <a:srgbClr val="F2A40D"/>
      </a:accent6>
      <a:hlink>
        <a:srgbClr val="3F3F3F"/>
      </a:hlink>
      <a:folHlink>
        <a:srgbClr val="3F3F3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Contents Slide Master">
  <a:themeElements>
    <a:clrScheme name="ALLPPT-COLOR-A19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32AEB8"/>
      </a:accent1>
      <a:accent2>
        <a:srgbClr val="F2A40D"/>
      </a:accent2>
      <a:accent3>
        <a:srgbClr val="32AEB8"/>
      </a:accent3>
      <a:accent4>
        <a:srgbClr val="F2A40D"/>
      </a:accent4>
      <a:accent5>
        <a:srgbClr val="32AEB8"/>
      </a:accent5>
      <a:accent6>
        <a:srgbClr val="F2A40D"/>
      </a:accent6>
      <a:hlink>
        <a:srgbClr val="3F3F3F"/>
      </a:hlink>
      <a:folHlink>
        <a:srgbClr val="3F3F3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